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56" r:id="rId2"/>
    <p:sldId id="275" r:id="rId3"/>
    <p:sldId id="257" r:id="rId4"/>
    <p:sldId id="258" r:id="rId5"/>
    <p:sldId id="283" r:id="rId6"/>
    <p:sldId id="284" r:id="rId7"/>
    <p:sldId id="261" r:id="rId8"/>
    <p:sldId id="292" r:id="rId9"/>
    <p:sldId id="285" r:id="rId10"/>
    <p:sldId id="286" r:id="rId11"/>
    <p:sldId id="287" r:id="rId12"/>
    <p:sldId id="289" r:id="rId13"/>
    <p:sldId id="260" r:id="rId14"/>
    <p:sldId id="262" r:id="rId15"/>
    <p:sldId id="263" r:id="rId16"/>
    <p:sldId id="264" r:id="rId17"/>
    <p:sldId id="267" r:id="rId18"/>
    <p:sldId id="266" r:id="rId19"/>
    <p:sldId id="291" r:id="rId20"/>
    <p:sldId id="282" r:id="rId21"/>
    <p:sldId id="290" r:id="rId22"/>
    <p:sldId id="279" r:id="rId23"/>
    <p:sldId id="280" r:id="rId24"/>
    <p:sldId id="281" r:id="rId25"/>
    <p:sldId id="288" r:id="rId26"/>
    <p:sldId id="300" r:id="rId27"/>
    <p:sldId id="301" r:id="rId28"/>
    <p:sldId id="293" r:id="rId29"/>
    <p:sldId id="294" r:id="rId30"/>
    <p:sldId id="295" r:id="rId31"/>
    <p:sldId id="298" r:id="rId32"/>
    <p:sldId id="297" r:id="rId33"/>
    <p:sldId id="296" r:id="rId34"/>
    <p:sldId id="299" r:id="rId3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D3762-87CD-4637-8C04-86AA108D82FB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5A6F5-0778-40DD-A636-7158E1F2A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23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81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78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4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4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938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4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5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2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55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8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8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6000">
              <a:schemeClr val="accent1">
                <a:tint val="44500"/>
                <a:satMod val="160000"/>
                <a:alpha val="1000"/>
                <a:lumMod val="18000"/>
                <a:lumOff val="82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EB14B-2ABD-499D-B590-C2964FDB6EE5}" type="datetimeFigureOut">
              <a:rPr lang="en-US" smtClean="0"/>
              <a:t>6/28/2013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A884D-04BE-4632-97B1-53B02B9334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9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Defining and Measuring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6600" b="1" dirty="0" smtClean="0">
                <a:solidFill>
                  <a:srgbClr val="FF0000"/>
                </a:solidFill>
              </a:rPr>
              <a:t>Well-Being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Ed Diener</a:t>
            </a: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90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792163"/>
          </a:xfrm>
        </p:spPr>
        <p:txBody>
          <a:bodyPr/>
          <a:lstStyle/>
          <a:p>
            <a:pPr eaLnBrk="1" hangingPunct="1"/>
            <a:r>
              <a:rPr lang="en-US" sz="3200" b="1" u="sng" dirty="0" smtClean="0">
                <a:solidFill>
                  <a:srgbClr val="FF0000"/>
                </a:solidFill>
              </a:rPr>
              <a:t>Issue 1: Are SWB Measures Valid?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Self-reports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Experience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Sampling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Informant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Reports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Biological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Measures			                                   </a:t>
            </a:r>
            <a:r>
              <a:rPr lang="en-US" b="1" dirty="0" smtClean="0">
                <a:solidFill>
                  <a:srgbClr val="FF0000"/>
                </a:solidFill>
              </a:rPr>
              <a:t>SWB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Objective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Behavior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Memory and RT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Interview</a:t>
            </a:r>
          </a:p>
        </p:txBody>
      </p:sp>
      <p:sp>
        <p:nvSpPr>
          <p:cNvPr id="73731" name="Line 4"/>
          <p:cNvSpPr>
            <a:spLocks noChangeShapeType="1"/>
          </p:cNvSpPr>
          <p:nvPr/>
        </p:nvSpPr>
        <p:spPr bwMode="auto">
          <a:xfrm>
            <a:off x="1828800" y="1219200"/>
            <a:ext cx="3048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3732" name="Line 5"/>
          <p:cNvSpPr>
            <a:spLocks noChangeShapeType="1"/>
          </p:cNvSpPr>
          <p:nvPr/>
        </p:nvSpPr>
        <p:spPr bwMode="auto">
          <a:xfrm>
            <a:off x="1828800" y="1905000"/>
            <a:ext cx="2895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3733" name="Line 6"/>
          <p:cNvSpPr>
            <a:spLocks noChangeShapeType="1"/>
          </p:cNvSpPr>
          <p:nvPr/>
        </p:nvSpPr>
        <p:spPr bwMode="auto">
          <a:xfrm>
            <a:off x="1752600" y="2590800"/>
            <a:ext cx="2819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3734" name="Line 7"/>
          <p:cNvSpPr>
            <a:spLocks noChangeShapeType="1"/>
          </p:cNvSpPr>
          <p:nvPr/>
        </p:nvSpPr>
        <p:spPr bwMode="auto">
          <a:xfrm>
            <a:off x="1676400" y="3429000"/>
            <a:ext cx="2895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3735" name="Line 8"/>
          <p:cNvSpPr>
            <a:spLocks noChangeShapeType="1"/>
          </p:cNvSpPr>
          <p:nvPr/>
        </p:nvSpPr>
        <p:spPr bwMode="auto">
          <a:xfrm flipV="1">
            <a:off x="1752600" y="3810000"/>
            <a:ext cx="2895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3736" name="Line 9"/>
          <p:cNvSpPr>
            <a:spLocks noChangeShapeType="1"/>
          </p:cNvSpPr>
          <p:nvPr/>
        </p:nvSpPr>
        <p:spPr bwMode="auto">
          <a:xfrm flipV="1">
            <a:off x="2286000" y="3962400"/>
            <a:ext cx="2438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 flipV="1">
            <a:off x="2057400" y="4114800"/>
            <a:ext cx="2743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22340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Are The Measures Valid?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Yes!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They correlate with each other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     They predict future behavior</a:t>
            </a:r>
          </a:p>
          <a:p>
            <a:pPr marL="0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	Not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perfect, but pretty good</a:t>
            </a:r>
          </a:p>
          <a:p>
            <a:pPr marL="0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Grade: B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5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</a:rPr>
              <a:t>Discussion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</a:rPr>
              <a:t>Current mood influenced your score?</a:t>
            </a:r>
          </a:p>
          <a:p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</a:rPr>
              <a:t>Global biases – some positive, some not?</a:t>
            </a:r>
          </a:p>
          <a:p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</a:rPr>
              <a:t>Valid for you?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219200" y="6096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Eudaimonic Theories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Living a meaningful life; living in accord with human nature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	Carol Ryff</a:t>
            </a:r>
          </a:p>
          <a:p>
            <a:pPr marL="0" indent="0">
              <a:buNone/>
            </a:pPr>
            <a:r>
              <a:rPr lang="en-US" b="1" dirty="0" smtClean="0"/>
              <a:t>	Deci and Ryan</a:t>
            </a:r>
          </a:p>
          <a:p>
            <a:pPr marL="0" indent="0">
              <a:buNone/>
            </a:pPr>
            <a:r>
              <a:rPr lang="en-US" b="1" dirty="0" smtClean="0"/>
              <a:t>	Martin Seligman -- PERMA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191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/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“</a:t>
            </a:r>
            <a:r>
              <a:rPr lang="en-US" b="1" u="sng" dirty="0" err="1" smtClean="0">
                <a:solidFill>
                  <a:srgbClr val="FF0000"/>
                </a:solidFill>
              </a:rPr>
              <a:t>Eudaimonic</a:t>
            </a:r>
            <a:r>
              <a:rPr lang="en-US" b="1" u="sng" dirty="0" smtClean="0">
                <a:solidFill>
                  <a:srgbClr val="FF0000"/>
                </a:solidFill>
              </a:rPr>
              <a:t>” Theories</a:t>
            </a:r>
            <a:r>
              <a:rPr lang="en-US" b="1" u="sng" dirty="0">
                <a:solidFill>
                  <a:srgbClr val="FF0000"/>
                </a:solidFill>
              </a:rPr>
              <a:t/>
            </a:r>
            <a:br>
              <a:rPr lang="en-US" b="1" u="sng" dirty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Self-Determination Theory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057400"/>
            <a:ext cx="8229600" cy="45259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Ed Deci and Richard Ryan</a:t>
            </a:r>
          </a:p>
          <a:p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Competence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Autonomy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Relatedness</a:t>
            </a: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37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Carol Ryff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Purpose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Mastery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Self-acceptance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Autonomy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Personal growth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Positive relationships</a:t>
            </a: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23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PERMA (Seligman)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leasure</a:t>
            </a:r>
          </a:p>
          <a:p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E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ngagement (e.g., Flow)</a:t>
            </a:r>
          </a:p>
          <a:p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R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elationships</a:t>
            </a:r>
          </a:p>
          <a:p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M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eaning</a:t>
            </a:r>
          </a:p>
          <a:p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chievement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46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Empirical Relations </a:t>
            </a:r>
            <a:r>
              <a:rPr lang="en-US" b="1" u="sng" dirty="0" err="1" smtClean="0">
                <a:solidFill>
                  <a:srgbClr val="FF0000"/>
                </a:solidFill>
              </a:rPr>
              <a:t>Eudaimonic</a:t>
            </a:r>
            <a:r>
              <a:rPr lang="en-US" b="1" u="sng" dirty="0" smtClean="0">
                <a:solidFill>
                  <a:srgbClr val="FF0000"/>
                </a:solidFill>
              </a:rPr>
              <a:t> and Subjective Forms of Well-Being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71600"/>
            <a:ext cx="6241097" cy="5333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97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Diener: Sustainable Happiness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The so-called </a:t>
            </a:r>
            <a:r>
              <a:rPr lang="en-US" b="1" dirty="0" err="1" smtClean="0"/>
              <a:t>Eudaimonic</a:t>
            </a:r>
            <a:r>
              <a:rPr lang="en-US" b="1" dirty="0" smtClean="0"/>
              <a:t> forms of well-being are important because they can create long-term subjective well-being</a:t>
            </a:r>
          </a:p>
          <a:p>
            <a:r>
              <a:rPr lang="en-US" b="1" dirty="0" smtClean="0"/>
              <a:t>People cannot just seek pleasures to stay happy</a:t>
            </a:r>
          </a:p>
          <a:p>
            <a:r>
              <a:rPr lang="en-US" b="1" dirty="0" smtClean="0"/>
              <a:t>People need long-term goals</a:t>
            </a:r>
          </a:p>
          <a:p>
            <a:pPr marL="0" indent="0">
              <a:buNone/>
            </a:pPr>
            <a:r>
              <a:rPr lang="en-US" b="1" dirty="0" smtClean="0"/>
              <a:t>	Purpose and Meaning</a:t>
            </a:r>
            <a:endParaRPr lang="en-US" b="1" dirty="0"/>
          </a:p>
          <a:p>
            <a:r>
              <a:rPr lang="en-US" b="1" dirty="0" smtClean="0"/>
              <a:t>People need others</a:t>
            </a:r>
          </a:p>
          <a:p>
            <a:r>
              <a:rPr lang="en-US" b="1" dirty="0" smtClean="0"/>
              <a:t>People enjoy mastery and flow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02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Sustainable Happiness: Meaning</a:t>
            </a:r>
          </a:p>
        </p:txBody>
      </p:sp>
      <p:pic>
        <p:nvPicPr>
          <p:cNvPr id="43010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600200"/>
            <a:ext cx="7467600" cy="5029200"/>
          </a:xfrm>
        </p:spPr>
      </p:pic>
    </p:spTree>
    <p:extLst>
      <p:ext uri="{BB962C8B-B14F-4D97-AF65-F5344CB8AC3E}">
        <p14:creationId xmlns:p14="http://schemas.microsoft.com/office/powerpoint/2010/main" val="176065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Complete the Scales Now.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r>
              <a:rPr lang="en-US" sz="5400" b="1" dirty="0" smtClean="0">
                <a:solidFill>
                  <a:srgbClr val="FF0000"/>
                </a:solidFill>
              </a:rPr>
              <a:t>If You Have Not Finished, You Can Complete 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r>
              <a:rPr lang="en-US" sz="5400" b="1" dirty="0" smtClean="0">
                <a:solidFill>
                  <a:srgbClr val="FF0000"/>
                </a:solidFill>
              </a:rPr>
              <a:t>Them at Home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r>
              <a:rPr lang="en-US" sz="5400" b="1" dirty="0" smtClean="0">
                <a:solidFill>
                  <a:srgbClr val="FF0000"/>
                </a:solidFill>
              </a:rPr>
              <a:t/>
            </a:r>
            <a:br>
              <a:rPr lang="en-US" sz="5400" b="1" dirty="0" smtClean="0">
                <a:solidFill>
                  <a:srgbClr val="FF0000"/>
                </a:solidFill>
              </a:rPr>
            </a:br>
            <a:r>
              <a:rPr lang="en-US" sz="5400" b="1" dirty="0" smtClean="0">
                <a:solidFill>
                  <a:srgbClr val="FF0000"/>
                </a:solidFill>
              </a:rPr>
              <a:t>(6 pages; stop when you get to Scoring Instructions)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10058398" y="5638800"/>
            <a:ext cx="381001" cy="381000"/>
          </a:xfrm>
        </p:spPr>
        <p:txBody>
          <a:bodyPr>
            <a:normAutofit fontScale="70000" lnSpcReduction="20000"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5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Useful Fiction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Although SWB and </a:t>
            </a:r>
            <a:r>
              <a:rPr lang="en-US" sz="3600" b="1" dirty="0" err="1" smtClean="0"/>
              <a:t>eudaimonia</a:t>
            </a:r>
            <a:r>
              <a:rPr lang="en-US" sz="3600" b="1" dirty="0" smtClean="0"/>
              <a:t> are not so separate as some would have us believe, it is useful to consider </a:t>
            </a:r>
            <a:r>
              <a:rPr lang="en-US" sz="3600" b="1" dirty="0" err="1" smtClean="0"/>
              <a:t>eudaimonia</a:t>
            </a:r>
            <a:r>
              <a:rPr lang="en-US" sz="3600" b="1" dirty="0" smtClean="0"/>
              <a:t> as valuable in itself because it can create long-term happiness for humans. These are things we need to be happy and to make others happy.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326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6000" b="1" u="sng" dirty="0" smtClean="0">
                <a:solidFill>
                  <a:srgbClr val="FF0000"/>
                </a:solidFill>
              </a:rPr>
              <a:t>Discussion</a:t>
            </a:r>
            <a:br>
              <a:rPr lang="en-US" sz="6000" b="1" u="sng" dirty="0" smtClean="0">
                <a:solidFill>
                  <a:srgbClr val="FF0000"/>
                </a:solidFill>
              </a:rPr>
            </a:br>
            <a:r>
              <a:rPr lang="en-US" sz="6000" b="1" dirty="0" smtClean="0">
                <a:solidFill>
                  <a:srgbClr val="FF0000"/>
                </a:solidFill>
              </a:rPr>
              <a:t>         </a:t>
            </a:r>
            <a:r>
              <a:rPr lang="en-US" sz="6000" b="1" u="sng" dirty="0" smtClean="0">
                <a:solidFill>
                  <a:srgbClr val="FF0000"/>
                </a:solidFill>
              </a:rPr>
              <a:t>Important?</a:t>
            </a:r>
            <a:br>
              <a:rPr lang="en-US" sz="6000" b="1" u="sng" dirty="0" smtClean="0">
                <a:solidFill>
                  <a:srgbClr val="FF0000"/>
                </a:solidFill>
              </a:rPr>
            </a:br>
            <a:r>
              <a:rPr lang="en-US" sz="6000" b="1" dirty="0" smtClean="0">
                <a:solidFill>
                  <a:srgbClr val="FF0000"/>
                </a:solidFill>
              </a:rPr>
              <a:t>         </a:t>
            </a:r>
            <a:r>
              <a:rPr lang="en-US" sz="6000" b="1" u="sng" dirty="0" smtClean="0">
                <a:solidFill>
                  <a:srgbClr val="FF0000"/>
                </a:solidFill>
              </a:rPr>
              <a:t>Different?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590800"/>
            <a:ext cx="8229600" cy="452596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</a:rPr>
              <a:t>Subjective well-being</a:t>
            </a:r>
          </a:p>
          <a:p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</a:rPr>
              <a:t>Psychological well-being</a:t>
            </a:r>
          </a:p>
          <a:p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</a:rPr>
              <a:t>Quality of life</a:t>
            </a:r>
          </a:p>
          <a:p>
            <a:r>
              <a:rPr lang="en-US" sz="4800" b="1" dirty="0" err="1" smtClean="0">
                <a:solidFill>
                  <a:schemeClr val="tx2">
                    <a:lumMod val="50000"/>
                  </a:schemeClr>
                </a:solidFill>
              </a:rPr>
              <a:t>Eudaimonia</a:t>
            </a:r>
            <a:endParaRPr lang="en-US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6781800" y="381000"/>
            <a:ext cx="9906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5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Why Measure Well-Being?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To help people see where they are strong vs. need improvement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To guide policy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To use in scientific study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People attend to what is measured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7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Conclusions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There are several types of SWB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There are additional types of eudaimonic happiness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All these comprise psychological well-being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The self-report measures are reasonably valid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The measures have several useful purposes</a:t>
            </a:r>
          </a:p>
          <a:p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Eudaimonia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might be an approach to sustainable happiness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2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Volume 3 Cover (2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406109"/>
            <a:ext cx="4648200" cy="6318100"/>
          </a:xfrm>
          <a:noFill/>
        </p:spPr>
      </p:pic>
    </p:spTree>
    <p:extLst>
      <p:ext uri="{BB962C8B-B14F-4D97-AF65-F5344CB8AC3E}">
        <p14:creationId xmlns:p14="http://schemas.microsoft.com/office/powerpoint/2010/main" val="270418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Diener’s scales measure the various forms of well-being</a:t>
            </a:r>
          </a:p>
          <a:p>
            <a:pPr marL="0" indent="0">
              <a:buNone/>
            </a:pPr>
            <a:endParaRPr lang="en-US" sz="5400" b="1" dirty="0" smtClean="0">
              <a:solidFill>
                <a:srgbClr val="FF0000"/>
              </a:solidFill>
            </a:endParaRPr>
          </a:p>
          <a:p>
            <a:pPr lvl="1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PA, NA, Life satisfaction</a:t>
            </a:r>
          </a:p>
          <a:p>
            <a:pPr lvl="1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Mastery, achievement</a:t>
            </a:r>
          </a:p>
          <a:p>
            <a:pPr lvl="1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Meaning and purpose]</a:t>
            </a:r>
          </a:p>
          <a:p>
            <a:pPr lvl="1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Etc.</a:t>
            </a: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0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6002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SCORING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Reversing Negative Items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057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3 items on page 1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    13, 14, 15</a:t>
            </a:r>
          </a:p>
          <a:p>
            <a:pPr marL="0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3 items on page 2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28, 29, 30</a:t>
            </a:r>
          </a:p>
          <a:p>
            <a:pPr marL="0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Subtract your answer from 6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08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Overview of Scale Scoring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8229600" cy="4525963"/>
          </a:xfrm>
        </p:spPr>
        <p:txBody>
          <a:bodyPr/>
          <a:lstStyle/>
          <a:p>
            <a:pPr lvl="1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Adding up subscales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Page 1, 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Page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2,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Each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section on Page 3, etc.</a:t>
            </a:r>
          </a:p>
          <a:p>
            <a:pPr marL="457200" lvl="1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But first reversing six items</a:t>
            </a:r>
          </a:p>
          <a:p>
            <a:pPr marL="914400" lvl="2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04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1 – add 18 items (after reversing)</a:t>
            </a:r>
          </a:p>
          <a:p>
            <a:r>
              <a:rPr lang="en-US" dirty="0" smtClean="0"/>
              <a:t>Page 2 – add </a:t>
            </a:r>
            <a:r>
              <a:rPr lang="en-US" dirty="0" err="1" smtClean="0"/>
              <a:t>Add</a:t>
            </a:r>
            <a:r>
              <a:rPr lang="en-US" dirty="0" smtClean="0"/>
              <a:t> 21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9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 Norms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1 – 18 items = Relationships Scale</a:t>
            </a:r>
          </a:p>
          <a:p>
            <a:r>
              <a:rPr lang="en-US" dirty="0" smtClean="0"/>
              <a:t>Page 2 – 21 items = Mastery &amp; Engagement</a:t>
            </a:r>
          </a:p>
          <a:p>
            <a:r>
              <a:rPr lang="en-US" dirty="0" smtClean="0"/>
              <a:t>Page 3 – 3 items (40-42) 	Meaning/Purpose</a:t>
            </a:r>
          </a:p>
          <a:p>
            <a:r>
              <a:rPr lang="en-US" dirty="0" smtClean="0"/>
              <a:t>Page 3 – 3 items (43-45) Optimism</a:t>
            </a:r>
          </a:p>
          <a:p>
            <a:r>
              <a:rPr lang="en-US" dirty="0" smtClean="0"/>
              <a:t>Page 3 – 3 items (46-48) Life Satisfaction</a:t>
            </a:r>
          </a:p>
          <a:p>
            <a:r>
              <a:rPr lang="en-US" dirty="0" smtClean="0"/>
              <a:t>Page 3 – 3 items (49-51) Positive Feelings</a:t>
            </a:r>
          </a:p>
          <a:p>
            <a:r>
              <a:rPr lang="en-US" dirty="0" smtClean="0"/>
              <a:t>Page 3 – 3 items (52-54) Negative Feelings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330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/>
          <a:lstStyle/>
          <a:p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History: What is Happiness?</a:t>
            </a:r>
            <a:b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What is Well-Being?</a:t>
            </a:r>
            <a:endParaRPr lang="en-US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752600"/>
            <a:ext cx="7315200" cy="495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Greek Philosophers</a:t>
            </a: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Hedonists, Epicureans</a:t>
            </a: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Utilitarians: Bentham</a:t>
            </a: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Aristotle (Eudaimonia)</a:t>
            </a:r>
          </a:p>
          <a:p>
            <a:pPr algn="l"/>
            <a:endParaRPr lang="en-US" b="1" dirty="0">
              <a:solidFill>
                <a:srgbClr val="FF0000"/>
              </a:solidFill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Diener’s empirical approach</a:t>
            </a: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SWB</a:t>
            </a:r>
          </a:p>
          <a:p>
            <a:pPr algn="l"/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Eudaimonia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4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Flourishing Scale (8 items)</a:t>
            </a:r>
          </a:p>
          <a:p>
            <a:pPr lvl="1"/>
            <a:r>
              <a:rPr lang="en-US" dirty="0"/>
              <a:t>Add  55 – </a:t>
            </a:r>
            <a:r>
              <a:rPr lang="en-US" dirty="0" smtClean="0"/>
              <a:t>63</a:t>
            </a:r>
          </a:p>
          <a:p>
            <a:r>
              <a:rPr lang="en-US" dirty="0" smtClean="0"/>
              <a:t>Satisfaction with life scale (5 items)</a:t>
            </a:r>
          </a:p>
          <a:p>
            <a:pPr lvl="1"/>
            <a:r>
              <a:rPr lang="en-US" dirty="0"/>
              <a:t>Add 63 – </a:t>
            </a:r>
            <a:r>
              <a:rPr lang="en-US" dirty="0" smtClean="0"/>
              <a:t>67</a:t>
            </a:r>
          </a:p>
          <a:p>
            <a:r>
              <a:rPr lang="en-US" dirty="0" smtClean="0"/>
              <a:t>SPANE Positive Experience (6 items)</a:t>
            </a:r>
          </a:p>
          <a:p>
            <a:pPr lvl="1"/>
            <a:r>
              <a:rPr lang="en-US" dirty="0" smtClean="0"/>
              <a:t>Add  68, 70, 72, 74, 77, 79</a:t>
            </a:r>
          </a:p>
          <a:p>
            <a:r>
              <a:rPr lang="en-US" dirty="0" smtClean="0"/>
              <a:t>SPANE Negative Experience (6 items)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Add 69, 71, 73, 75, 76, 78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59742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Thriving Scale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Brief Psychological Well-Being Scale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(10 items)</a:t>
            </a: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Add items 3, 16, 20, 31, 34, 37, 40, 43, 48, and 51</a:t>
            </a:r>
          </a:p>
          <a:p>
            <a:endParaRPr lang="en-US" sz="4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Cantril’s Ladder – just whatever numbered step you are on is your score</a:t>
            </a:r>
            <a:endParaRPr lang="en-US" sz="4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6634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Now you can move your scores to the Scales NORMS pages. Each score next to the appropriate scale, and you can circle the norm description that describes your score.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807640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219200"/>
          </a:xfrm>
        </p:spPr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Your Profile of Well-Being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914400"/>
            <a:ext cx="8382000" cy="5791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Relationships</a:t>
            </a:r>
          </a:p>
          <a:p>
            <a:pPr marL="0" indent="0">
              <a:buNone/>
            </a:pPr>
            <a:r>
              <a:rPr lang="en-US" b="1" dirty="0" smtClean="0"/>
              <a:t>Mastery/Engagement</a:t>
            </a:r>
          </a:p>
          <a:p>
            <a:pPr marL="0" indent="0">
              <a:buNone/>
            </a:pPr>
            <a:r>
              <a:rPr lang="en-US" b="1" dirty="0" smtClean="0"/>
              <a:t>Meaning/Purpose</a:t>
            </a:r>
          </a:p>
          <a:p>
            <a:pPr marL="0" indent="0">
              <a:buNone/>
            </a:pPr>
            <a:r>
              <a:rPr lang="en-US" b="1" dirty="0" smtClean="0"/>
              <a:t>SWB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Optimism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Life Satisfaction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Positive Experience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Negative Experience</a:t>
            </a:r>
          </a:p>
          <a:p>
            <a:pPr marL="0" indent="0">
              <a:buNone/>
            </a:pPr>
            <a:r>
              <a:rPr lang="en-US" b="1" dirty="0" smtClean="0"/>
              <a:t>Flourishing Scale</a:t>
            </a:r>
          </a:p>
          <a:p>
            <a:pPr marL="0" indent="0">
              <a:buNone/>
            </a:pPr>
            <a:r>
              <a:rPr lang="en-US" b="1" dirty="0"/>
              <a:t>Brief Psychological Well-Being </a:t>
            </a:r>
            <a:r>
              <a:rPr lang="en-US" b="1" dirty="0" smtClean="0"/>
              <a:t>Scale (Thriving)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SWLS (Life satisfaction)</a:t>
            </a:r>
          </a:p>
          <a:p>
            <a:pPr marL="0" indent="0">
              <a:buNone/>
            </a:pPr>
            <a:r>
              <a:rPr lang="en-US" b="1" dirty="0" smtClean="0"/>
              <a:t>SPANE Positive experience</a:t>
            </a:r>
          </a:p>
          <a:p>
            <a:pPr marL="0" indent="0">
              <a:buNone/>
            </a:pPr>
            <a:r>
              <a:rPr lang="en-US" b="1" dirty="0" smtClean="0"/>
              <a:t>SPANE Negative experience</a:t>
            </a:r>
          </a:p>
          <a:p>
            <a:pPr marL="0" indent="0">
              <a:buNone/>
            </a:pPr>
            <a:r>
              <a:rPr lang="en-US" b="1" dirty="0" smtClean="0"/>
              <a:t>Cantril’s Scale (Ladder)</a:t>
            </a:r>
          </a:p>
        </p:txBody>
      </p:sp>
    </p:spTree>
    <p:extLst>
      <p:ext uri="{BB962C8B-B14F-4D97-AF65-F5344CB8AC3E}">
        <p14:creationId xmlns:p14="http://schemas.microsoft.com/office/powerpoint/2010/main" val="35493977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Discussion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How do you feel about the scales?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	Reactions, responses?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Is your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Eudaimonia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different from your SWB?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685800" y="2286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38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Types of Subjective Well-Being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	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Positive Affect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Negative Affect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Life Satisfaction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Satisfaction with Domains 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     (e.g., health, work, marriage)</a:t>
            </a:r>
          </a:p>
          <a:p>
            <a:pPr marL="0" indent="0">
              <a:buNone/>
            </a:pP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1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Separation of SWB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Life satisfaction</a:t>
            </a:r>
          </a:p>
          <a:p>
            <a:pPr marL="0" indent="0">
              <a:buNone/>
            </a:pPr>
            <a:r>
              <a:rPr lang="en-US" b="1" dirty="0" smtClean="0"/>
              <a:t>	With life and domains of life</a:t>
            </a:r>
            <a:endParaRPr lang="en-US" b="1" dirty="0"/>
          </a:p>
          <a:p>
            <a:r>
              <a:rPr lang="en-US" b="1" u="sng" dirty="0" smtClean="0"/>
              <a:t>Positive Feelings</a:t>
            </a:r>
          </a:p>
          <a:p>
            <a:pPr marL="0" indent="0">
              <a:buNone/>
            </a:pPr>
            <a:r>
              <a:rPr lang="en-US" b="1" dirty="0" smtClean="0"/>
              <a:t>	Joy, enjoyment, love, awe, etc.</a:t>
            </a:r>
            <a:endParaRPr lang="en-US" b="1" dirty="0"/>
          </a:p>
          <a:p>
            <a:r>
              <a:rPr lang="en-US" b="1" u="sng" dirty="0" smtClean="0"/>
              <a:t>Low Negative Feelings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Anger, depression, anxiety, envy, guilt</a:t>
            </a:r>
          </a:p>
        </p:txBody>
      </p:sp>
    </p:spTree>
    <p:extLst>
      <p:ext uri="{BB962C8B-B14F-4D97-AF65-F5344CB8AC3E}">
        <p14:creationId xmlns:p14="http://schemas.microsoft.com/office/powerpoint/2010/main" val="259695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Can We Measure SWB with 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Just One Number?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Not completely, no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Life satisfaction – material well-being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Positive affect – social well-being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Negative affect – personality, conflicts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51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The Summum Bonum?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Happiness is everything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The reason we seek all other goals</a:t>
            </a:r>
          </a:p>
          <a:p>
            <a:pPr lvl="1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When we have it, we need nothing else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93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6200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u="sng" dirty="0" smtClean="0">
                <a:solidFill>
                  <a:srgbClr val="FF0000"/>
                </a:solidFill>
              </a:rPr>
              <a:t>Is SWB the </a:t>
            </a:r>
          </a:p>
          <a:p>
            <a:pPr marL="0" indent="0">
              <a:buNone/>
            </a:pPr>
            <a:r>
              <a:rPr lang="en-US" sz="6000" b="1" u="sng" dirty="0" err="1" smtClean="0">
                <a:solidFill>
                  <a:srgbClr val="FF0000"/>
                </a:solidFill>
              </a:rPr>
              <a:t>Summum</a:t>
            </a:r>
            <a:r>
              <a:rPr lang="en-US" sz="6000" b="1" u="sng" dirty="0" smtClean="0">
                <a:solidFill>
                  <a:srgbClr val="FF0000"/>
                </a:solidFill>
              </a:rPr>
              <a:t> </a:t>
            </a:r>
            <a:r>
              <a:rPr lang="en-US" sz="6000" b="1" u="sng" dirty="0" err="1" smtClean="0">
                <a:solidFill>
                  <a:srgbClr val="FF0000"/>
                </a:solidFill>
              </a:rPr>
              <a:t>Bonum</a:t>
            </a:r>
            <a:r>
              <a:rPr lang="en-US" sz="6000" b="1" u="sng" dirty="0" smtClean="0">
                <a:solidFill>
                  <a:srgbClr val="FF0000"/>
                </a:solidFill>
              </a:rPr>
              <a:t>?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219200" y="3810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7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Methods to Assess 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Subjective Well-Being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Self-report surveys: How satisfied are you?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Family and friends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Smiling, laughing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Biological indicators</a:t>
            </a:r>
          </a:p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Cognitive measures (e.g., memory)</a:t>
            </a:r>
          </a:p>
          <a:p>
            <a:pPr marL="0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		These CONVERGE!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32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656</Words>
  <Application>Microsoft Office PowerPoint</Application>
  <PresentationFormat>On-screen Show (4:3)</PresentationFormat>
  <Paragraphs>201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Defining and Measuring Well-Being</vt:lpstr>
      <vt:lpstr>Complete the Scales Now. If You Have Not Finished, You Can Complete  Them at Home  (6 pages; stop when you get to Scoring Instructions)</vt:lpstr>
      <vt:lpstr>History: What is Happiness? What is Well-Being?</vt:lpstr>
      <vt:lpstr>Types of Subjective Well-Being</vt:lpstr>
      <vt:lpstr>Separation of SWB</vt:lpstr>
      <vt:lpstr>Can We Measure SWB with  Just One Number?</vt:lpstr>
      <vt:lpstr>The Summum Bonum?</vt:lpstr>
      <vt:lpstr>PowerPoint Presentation</vt:lpstr>
      <vt:lpstr>Methods to Assess  Subjective Well-Being</vt:lpstr>
      <vt:lpstr>Issue 1: Are SWB Measures Valid?</vt:lpstr>
      <vt:lpstr>Are The Measures Valid?</vt:lpstr>
      <vt:lpstr>Discussion</vt:lpstr>
      <vt:lpstr>Eudaimonic Theories</vt:lpstr>
      <vt:lpstr> “Eudaimonic” Theories Self-Determination Theory</vt:lpstr>
      <vt:lpstr>Carol Ryff</vt:lpstr>
      <vt:lpstr>PERMA (Seligman)</vt:lpstr>
      <vt:lpstr>Empirical Relations Eudaimonic and Subjective Forms of Well-Being</vt:lpstr>
      <vt:lpstr>Diener: Sustainable Happiness</vt:lpstr>
      <vt:lpstr>Sustainable Happiness: Meaning</vt:lpstr>
      <vt:lpstr>Useful Fiction</vt:lpstr>
      <vt:lpstr>Discussion          Important?          Different?</vt:lpstr>
      <vt:lpstr>Why Measure Well-Being?</vt:lpstr>
      <vt:lpstr>Conclusions</vt:lpstr>
      <vt:lpstr>PowerPoint Presentation</vt:lpstr>
      <vt:lpstr>PowerPoint Presentation</vt:lpstr>
      <vt:lpstr>SCORING Reversing Negative Items</vt:lpstr>
      <vt:lpstr>Overview of Scale Scoring</vt:lpstr>
      <vt:lpstr>Scoring</vt:lpstr>
      <vt:lpstr>Scale Norms</vt:lpstr>
      <vt:lpstr>Page 4</vt:lpstr>
      <vt:lpstr>Thriving Scale Brief Psychological Well-Being Scale</vt:lpstr>
      <vt:lpstr>PowerPoint Presentation</vt:lpstr>
      <vt:lpstr>Your Profile of Well-Being</vt:lpstr>
      <vt:lpstr>Discussion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and Measuring Well-Being</dc:title>
  <dc:creator>ed diener</dc:creator>
  <cp:lastModifiedBy>ed diener</cp:lastModifiedBy>
  <cp:revision>36</cp:revision>
  <cp:lastPrinted>2013-05-30T16:10:35Z</cp:lastPrinted>
  <dcterms:created xsi:type="dcterms:W3CDTF">2013-05-27T22:28:35Z</dcterms:created>
  <dcterms:modified xsi:type="dcterms:W3CDTF">2013-06-28T07:14:46Z</dcterms:modified>
</cp:coreProperties>
</file>