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1" r:id="rId2"/>
    <p:sldId id="259" r:id="rId3"/>
    <p:sldId id="289" r:id="rId4"/>
    <p:sldId id="257" r:id="rId5"/>
    <p:sldId id="277" r:id="rId6"/>
    <p:sldId id="276" r:id="rId7"/>
    <p:sldId id="278" r:id="rId8"/>
    <p:sldId id="283" r:id="rId9"/>
    <p:sldId id="265" r:id="rId10"/>
    <p:sldId id="269" r:id="rId11"/>
    <p:sldId id="279" r:id="rId12"/>
    <p:sldId id="282" r:id="rId13"/>
    <p:sldId id="312" r:id="rId14"/>
    <p:sldId id="280" r:id="rId15"/>
    <p:sldId id="286" r:id="rId16"/>
    <p:sldId id="264" r:id="rId17"/>
    <p:sldId id="306" r:id="rId18"/>
    <p:sldId id="281" r:id="rId19"/>
    <p:sldId id="298" r:id="rId20"/>
    <p:sldId id="323" r:id="rId21"/>
    <p:sldId id="272" r:id="rId22"/>
    <p:sldId id="304" r:id="rId23"/>
    <p:sldId id="307" r:id="rId24"/>
    <p:sldId id="287" r:id="rId25"/>
    <p:sldId id="285" r:id="rId26"/>
    <p:sldId id="295" r:id="rId27"/>
    <p:sldId id="316" r:id="rId28"/>
    <p:sldId id="313" r:id="rId29"/>
    <p:sldId id="300" r:id="rId30"/>
    <p:sldId id="294" r:id="rId31"/>
    <p:sldId id="291" r:id="rId32"/>
    <p:sldId id="292" r:id="rId33"/>
    <p:sldId id="317" r:id="rId34"/>
    <p:sldId id="301" r:id="rId35"/>
    <p:sldId id="305" r:id="rId36"/>
    <p:sldId id="302" r:id="rId37"/>
    <p:sldId id="320" r:id="rId38"/>
    <p:sldId id="321" r:id="rId39"/>
    <p:sldId id="322" r:id="rId40"/>
    <p:sldId id="309" r:id="rId41"/>
    <p:sldId id="296" r:id="rId42"/>
    <p:sldId id="303" r:id="rId43"/>
    <p:sldId id="314" r:id="rId44"/>
    <p:sldId id="310" r:id="rId45"/>
    <p:sldId id="315" r:id="rId46"/>
    <p:sldId id="318" r:id="rId47"/>
    <p:sldId id="31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9F76-C2D8-4889-A0AD-C0079FC7E250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00D56-DA6B-45A6-9638-0DD4E29F4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0D56-DA6B-45A6-9638-0DD4E29F42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5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0C0E-5CB8-44D0-AE13-2E2E60D4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4456-604F-41AF-8090-ED0EF9607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0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  <a:lumMod val="6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11D8-D860-4438-87CC-27CC9A919F3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1101-4495-405A-8B99-1483D2D7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.uiuc.edu/~ediene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76300" y="-833345"/>
            <a:ext cx="6781800" cy="76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chemeClr val="tx2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New Science of Happiness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Diener</a:t>
            </a:r>
          </a:p>
          <a:p>
            <a:pPr algn="ctr"/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/>
              <a:t>June 19, 2013</a:t>
            </a:r>
          </a:p>
          <a:p>
            <a:pPr algn="ctr"/>
            <a:r>
              <a:rPr lang="en-US" sz="2400" b="1" dirty="0" smtClean="0"/>
              <a:t>Happiness and its Causes</a:t>
            </a:r>
          </a:p>
          <a:p>
            <a:pPr algn="ctr"/>
            <a:r>
              <a:rPr lang="en-US" sz="2400" b="1" dirty="0" smtClean="0"/>
              <a:t>Melbourne, Australia</a:t>
            </a:r>
            <a:endParaRPr lang="en-US" sz="2400" b="1" dirty="0"/>
          </a:p>
          <a:p>
            <a:endParaRPr lang="en-US" sz="2000" b="1" dirty="0"/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7200" b="1" u="sng" dirty="0" smtClean="0">
                <a:solidFill>
                  <a:srgbClr val="FF0000"/>
                </a:solidFill>
              </a:rPr>
              <a:t>Psychologists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37338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Happy live about 5 years longer</a:t>
            </a:r>
          </a:p>
          <a:p>
            <a:pPr eaLnBrk="1" hangingPunct="1">
              <a:buFontTx/>
              <a:buNone/>
            </a:pP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(Sarah Pressman)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417638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Diener and Chan </a:t>
            </a:r>
            <a:r>
              <a:rPr lang="en-US" sz="6000" b="1" u="sng" dirty="0">
                <a:solidFill>
                  <a:srgbClr val="FF0000"/>
                </a:solidFill>
              </a:rPr>
              <a:t/>
            </a: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1800" b="1" u="sng" dirty="0" smtClean="0">
                <a:solidFill>
                  <a:srgbClr val="FF0000"/>
                </a:solidFill>
              </a:rPr>
              <a:t>Journal of Applied Psychology: Health and Well-Being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Large longitudinal studies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Experimental studies of mood and physiology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Quasi-experimental studies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The evidence linking happiness to health and longevity is “clear and compelling”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FF0000"/>
                </a:solidFill>
              </a:rPr>
              <a:t>Happier People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Live longer on average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Better health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Stronger cardiovascular health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Less inflammation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Stronger immune systems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Better health behaviors</a:t>
            </a:r>
          </a:p>
        </p:txBody>
      </p:sp>
    </p:spTree>
    <p:extLst>
      <p:ext uri="{BB962C8B-B14F-4D97-AF65-F5344CB8AC3E}">
        <p14:creationId xmlns:p14="http://schemas.microsoft.com/office/powerpoint/2010/main" val="10392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SWB </a:t>
            </a:r>
            <a:r>
              <a:rPr lang="en-US" sz="7200" b="1" u="sng" dirty="0" smtClean="0">
                <a:solidFill>
                  <a:srgbClr val="FF0000"/>
                </a:solidFill>
              </a:rPr>
              <a:t>CAUSAL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39163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Not just that healthy people are happier</a:t>
            </a:r>
          </a:p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But happy people tend to be healthier and live longer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B. Social Relationships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Happy people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Feel more sociable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Have more friends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Others like them more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More likely to get married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Less likely to get divorced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Volunteer and donate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more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Better “organizational citizens”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0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Positive Affect =</a:t>
            </a:r>
            <a:br>
              <a:rPr lang="en-US" sz="6000" b="1" u="sng" dirty="0" smtClean="0">
                <a:solidFill>
                  <a:srgbClr val="FF0000"/>
                </a:solidFill>
              </a:rPr>
            </a:br>
            <a:r>
              <a:rPr lang="en-US" sz="6000" b="1" u="sng" dirty="0" smtClean="0">
                <a:solidFill>
                  <a:srgbClr val="FF0000"/>
                </a:solidFill>
              </a:rPr>
              <a:t>More Sociable</a:t>
            </a:r>
            <a:r>
              <a:rPr lang="en-US" sz="4900" b="1" u="sng" dirty="0" smtClean="0">
                <a:solidFill>
                  <a:srgbClr val="FF0000"/>
                </a:solidFill>
              </a:rPr>
              <a:t>: </a:t>
            </a:r>
            <a:br>
              <a:rPr lang="en-US" sz="4900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Induced Positive Mood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(Cunningham)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People in a good mood were more sociable</a:t>
            </a:r>
          </a:p>
          <a:p>
            <a:pPr marL="0" indent="0">
              <a:buNone/>
            </a:pP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People in a negative mood feel tired and uninterested in activity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Moaner Lisa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Happy Lisa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2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Happiest People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(Diener &amp; Seligman)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ALL have close, supportive friends – no exceptions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Marriage and Divorce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Among young unmarried adults, life satisfaction years beforehand predicts: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Greater likelihood of later marrying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Lower likelihood of later divorcing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74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u="sng" dirty="0" smtClean="0">
                <a:solidFill>
                  <a:srgbClr val="FF0000"/>
                </a:solidFill>
              </a:rPr>
              <a:t>Happy are </a:t>
            </a:r>
            <a:br>
              <a:rPr lang="en-US" sz="8000" b="1" u="sng" dirty="0" smtClean="0">
                <a:solidFill>
                  <a:srgbClr val="FF0000"/>
                </a:solidFill>
              </a:rPr>
            </a:br>
            <a:r>
              <a:rPr lang="en-US" sz="8000" b="1" u="sng" dirty="0" smtClean="0">
                <a:solidFill>
                  <a:srgbClr val="FF0000"/>
                </a:solidFill>
              </a:rPr>
              <a:t>Better Citizens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In organizations—</a:t>
            </a:r>
          </a:p>
          <a:p>
            <a:pPr marL="0" indent="0" eaLnBrk="1" hangingPunct="1">
              <a:buNone/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help others more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Donate more to charity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Volunteer more</a:t>
            </a:r>
          </a:p>
        </p:txBody>
      </p:sp>
    </p:spTree>
    <p:extLst>
      <p:ext uri="{BB962C8B-B14F-4D97-AF65-F5344CB8AC3E}">
        <p14:creationId xmlns:p14="http://schemas.microsoft.com/office/powerpoint/2010/main" val="3678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FF0000"/>
                </a:solidFill>
              </a:rPr>
              <a:t>Gratitude</a:t>
            </a:r>
            <a:endParaRPr lang="en-US" sz="8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0198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To Tony Steele, Beth Phelan and all the organizers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FF0000"/>
                </a:solidFill>
              </a:rPr>
              <a:t>Virtuous Circle</a:t>
            </a:r>
            <a:endParaRPr lang="en-US" sz="8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40687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Good mood – people are more altruistic</a:t>
            </a:r>
          </a:p>
          <a:p>
            <a:endParaRPr lang="en-US" sz="4400" b="1" dirty="0"/>
          </a:p>
          <a:p>
            <a:r>
              <a:rPr lang="en-US" sz="4400" b="1" dirty="0" smtClean="0"/>
              <a:t>Doing altruism – people are in a better mood!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5421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FF0000"/>
                </a:solidFill>
              </a:rPr>
              <a:t>C. Happiness on the job:</a:t>
            </a:r>
            <a:endParaRPr lang="en-US" sz="8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8153400" cy="38401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Job satisfaction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Engaged with job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Enjoy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Benefits of SWB in </a:t>
            </a:r>
            <a:br>
              <a:rPr lang="en-US" sz="6000" b="1" u="sng" dirty="0" smtClean="0">
                <a:solidFill>
                  <a:srgbClr val="FF0000"/>
                </a:solidFill>
              </a:rPr>
            </a:br>
            <a:r>
              <a:rPr lang="en-US" sz="6000" b="1" u="sng" dirty="0" smtClean="0">
                <a:solidFill>
                  <a:srgbClr val="FF0000"/>
                </a:solidFill>
              </a:rPr>
              <a:t>the Workplace?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924800" cy="4114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Employer: “I don’t care if my workers are happy or not, I just want them to work hard!!”</a:t>
            </a:r>
          </a:p>
        </p:txBody>
      </p:sp>
    </p:spTree>
    <p:extLst>
      <p:ext uri="{BB962C8B-B14F-4D97-AF65-F5344CB8AC3E}">
        <p14:creationId xmlns:p14="http://schemas.microsoft.com/office/powerpoint/2010/main" val="2107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Gallup Organization Study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Time 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				          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Time 2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			Customer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Engagement &amp;		Loyalty		Financial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Job Satisfaction					Performance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			Lower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		Turnover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19400" y="2971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3429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2545" y="257694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67745" y="3622964"/>
            <a:ext cx="12192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0000"/>
                </a:solidFill>
              </a:rPr>
              <a:t>Worker Satisfaction &amp; Firm Value</a:t>
            </a:r>
            <a:br>
              <a:rPr lang="en-US" sz="4000" b="1" u="sng" smtClean="0">
                <a:solidFill>
                  <a:srgbClr val="FF0000"/>
                </a:solidFill>
              </a:rPr>
            </a:br>
            <a:r>
              <a:rPr lang="en-US" sz="2000" b="1" u="sng" smtClean="0">
                <a:solidFill>
                  <a:srgbClr val="FF0000"/>
                </a:solidFill>
              </a:rPr>
              <a:t>Alex Edmans (Wharton)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400" b="1" u="sng" dirty="0" smtClean="0">
                <a:solidFill>
                  <a:srgbClr val="262673"/>
                </a:solidFill>
              </a:rPr>
              <a:t>Time 1	</a:t>
            </a:r>
            <a:r>
              <a:rPr lang="en-US" sz="4400" b="1" dirty="0" smtClean="0">
                <a:solidFill>
                  <a:srgbClr val="262673"/>
                </a:solidFill>
              </a:rPr>
              <a:t>				</a:t>
            </a:r>
            <a:r>
              <a:rPr lang="en-US" sz="4400" b="1" u="sng" dirty="0" smtClean="0">
                <a:solidFill>
                  <a:srgbClr val="262673"/>
                </a:solidFill>
              </a:rPr>
              <a:t>Time 2</a:t>
            </a:r>
          </a:p>
          <a:p>
            <a:pPr marL="0" indent="0" eaLnBrk="1" hangingPunct="1">
              <a:buFontTx/>
              <a:buNone/>
            </a:pPr>
            <a:r>
              <a:rPr lang="en-US" sz="4400" b="1" dirty="0" smtClean="0">
                <a:solidFill>
                  <a:srgbClr val="262673"/>
                </a:solidFill>
              </a:rPr>
              <a:t>						Stock</a:t>
            </a:r>
            <a:endParaRPr lang="en-US" sz="4400" b="1" dirty="0">
              <a:solidFill>
                <a:srgbClr val="262673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4400" b="1" dirty="0" smtClean="0">
                <a:solidFill>
                  <a:srgbClr val="262673"/>
                </a:solidFill>
              </a:rPr>
              <a:t>Satisfied				Share	</a:t>
            </a:r>
          </a:p>
          <a:p>
            <a:pPr marL="0" indent="0" eaLnBrk="1" hangingPunct="1">
              <a:buFontTx/>
              <a:buNone/>
            </a:pPr>
            <a:r>
              <a:rPr lang="en-US" sz="4400" b="1" dirty="0" smtClean="0">
                <a:solidFill>
                  <a:srgbClr val="262673"/>
                </a:solidFill>
              </a:rPr>
              <a:t>Workers				Prices</a:t>
            </a:r>
          </a:p>
          <a:p>
            <a:pPr marL="0" indent="0" eaLnBrk="1" hangingPunct="1">
              <a:buFontTx/>
              <a:buNone/>
            </a:pPr>
            <a:r>
              <a:rPr lang="en-US" sz="4400" b="1" dirty="0">
                <a:solidFill>
                  <a:srgbClr val="262673"/>
                </a:solidFill>
              </a:rPr>
              <a:t>	</a:t>
            </a:r>
            <a:r>
              <a:rPr lang="en-US" sz="4400" b="1" dirty="0" smtClean="0">
                <a:solidFill>
                  <a:srgbClr val="262673"/>
                </a:solidFill>
              </a:rPr>
              <a:t>					Rise More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90800" y="4114800"/>
            <a:ext cx="2819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Changing Jobs and Being Fired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Life satisfaction years before predicts:</a:t>
            </a:r>
          </a:p>
          <a:p>
            <a:pPr marL="0" indent="0">
              <a:buNone/>
            </a:pP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Greater likelihood of turnover</a:t>
            </a:r>
          </a:p>
          <a:p>
            <a:pPr marL="0" indent="0">
              <a:buNone/>
            </a:pP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Lower likelihood of being fired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09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u="sng" dirty="0" smtClean="0">
                <a:solidFill>
                  <a:srgbClr val="FF0000"/>
                </a:solidFill>
              </a:rPr>
              <a:t>Businesses with </a:t>
            </a:r>
            <a:br>
              <a:rPr lang="en-US" sz="6000" b="1" u="sng" dirty="0" smtClean="0">
                <a:solidFill>
                  <a:srgbClr val="FF0000"/>
                </a:solidFill>
              </a:rPr>
            </a:br>
            <a:r>
              <a:rPr lang="en-US" sz="6000" b="1" u="sng" dirty="0" smtClean="0">
                <a:solidFill>
                  <a:srgbClr val="FF0000"/>
                </a:solidFill>
              </a:rPr>
              <a:t>Happy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8229600" cy="3763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Lower healthcare costs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Greater customer loyalty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Lower employee turnover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Greater productivity 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Employee creativity</a:t>
            </a:r>
          </a:p>
        </p:txBody>
      </p:sp>
    </p:spTree>
    <p:extLst>
      <p:ext uri="{BB962C8B-B14F-4D97-AF65-F5344CB8AC3E}">
        <p14:creationId xmlns:p14="http://schemas.microsoft.com/office/powerpoint/2010/main" val="13713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Business Leaders!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You had better care if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your workers are happy!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1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SWB is Causal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Not just caused by health or good relationships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	</a:t>
            </a:r>
            <a:r>
              <a:rPr lang="en-US" sz="6600" b="1" u="sng" dirty="0" smtClean="0">
                <a:solidFill>
                  <a:srgbClr val="FF0000"/>
                </a:solidFill>
              </a:rPr>
              <a:t>IMPLICATION: 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     </a:t>
            </a:r>
            <a:r>
              <a:rPr lang="en-US" sz="6600" b="1" u="sng" dirty="0" smtClean="0">
                <a:solidFill>
                  <a:srgbClr val="FF0000"/>
                </a:solidFill>
              </a:rPr>
              <a:t>Societies need SWB!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28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FF0000"/>
                </a:solidFill>
              </a:rPr>
              <a:t>National Accounts of Subjective Well-Being for Public Policy</a:t>
            </a:r>
          </a:p>
        </p:txBody>
      </p:sp>
      <p:pic>
        <p:nvPicPr>
          <p:cNvPr id="40963" name="Picture 4" descr="policy book cov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535723"/>
            <a:ext cx="382905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19690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Subjective Well-Being (SWB</a:t>
            </a:r>
            <a:r>
              <a:rPr lang="en-US" b="1" u="sng" dirty="0">
                <a:solidFill>
                  <a:srgbClr val="FF0000"/>
                </a:solidFill>
              </a:rPr>
              <a:t>)?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“Happiness”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People’s </a:t>
            </a:r>
            <a:r>
              <a:rPr lang="en-US" b="1" u="sng" dirty="0" smtClean="0">
                <a:solidFill>
                  <a:srgbClr val="002060"/>
                </a:solidFill>
              </a:rPr>
              <a:t>evaluations of their lives </a:t>
            </a:r>
            <a:r>
              <a:rPr lang="en-US" b="1" dirty="0" smtClean="0">
                <a:solidFill>
                  <a:srgbClr val="002060"/>
                </a:solidFill>
              </a:rPr>
              <a:t>–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Thoughts: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 life is just great!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My marriage is close to ideal!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Feelings: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I am depressed most of the time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I enjoy my daily activities a lot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Why Measure </a:t>
            </a:r>
            <a:br>
              <a:rPr lang="en-US" sz="5400" b="1" u="sng" dirty="0" smtClean="0">
                <a:solidFill>
                  <a:srgbClr val="FF0000"/>
                </a:solidFill>
              </a:rPr>
            </a:br>
            <a:r>
              <a:rPr lang="en-US" sz="5400" b="1" u="sng" dirty="0" smtClean="0">
                <a:solidFill>
                  <a:srgbClr val="FF0000"/>
                </a:solidFill>
              </a:rPr>
              <a:t>Societal Happiness?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People want it – it is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democractic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It is good for society – better health,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productivity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, &amp;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relationships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It reflects the quality of life of the society, beyond just money</a:t>
            </a:r>
          </a:p>
          <a:p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Beyond money: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SWB Reflects Social Quality of Life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762000"/>
            <a:ext cx="8229600" cy="52117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Social capital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Social support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Respect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Volunteering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count on others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Distrust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Crime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Corruption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6739544" y="1406236"/>
            <a:ext cx="484632" cy="22513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739544" y="4343400"/>
            <a:ext cx="484632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SWB Reflects Environmental 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Quality of Life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Green space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Air pollution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Airport noise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Difficult commuting 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4" name="Down Arrow 3"/>
          <p:cNvSpPr/>
          <p:nvPr/>
        </p:nvSpPr>
        <p:spPr>
          <a:xfrm>
            <a:off x="5196028" y="4148271"/>
            <a:ext cx="484632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163642" y="1752600"/>
            <a:ext cx="484632" cy="1251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endParaRPr lang="en-US" sz="4000" b="1" u="sng" dirty="0" smtClean="0">
              <a:solidFill>
                <a:srgbClr val="FF0000"/>
              </a:solidFill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981200" y="152400"/>
            <a:ext cx="5105400" cy="6553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4400" b="1" dirty="0">
                <a:solidFill>
                  <a:schemeClr val="accent2"/>
                </a:solidFill>
              </a:rPr>
              <a:t>Beyond Money: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4400" b="1" dirty="0">
                <a:solidFill>
                  <a:schemeClr val="accent2"/>
                </a:solidFill>
              </a:rPr>
              <a:t>Toward An Economy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4400" b="1" dirty="0">
                <a:solidFill>
                  <a:schemeClr val="accent2"/>
                </a:solidFill>
              </a:rPr>
              <a:t>of Well-Being</a:t>
            </a:r>
          </a:p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algn="ctr" eaLnBrk="0" hangingPunct="0">
              <a:spcBef>
                <a:spcPct val="2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Ed Diener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Martin E. P. Seligman</a:t>
            </a:r>
          </a:p>
          <a:p>
            <a:pPr algn="ctr" eaLnBrk="0" hangingPunct="0">
              <a:spcBef>
                <a:spcPct val="20000"/>
              </a:spcBef>
            </a:pPr>
            <a:endParaRPr lang="en-US" b="1" dirty="0">
              <a:solidFill>
                <a:schemeClr val="accent2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</a:rPr>
              <a:t>Psychological Science in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</a:rPr>
              <a:t>the Public Interest</a:t>
            </a:r>
            <a:r>
              <a:rPr lang="en-US" b="1" dirty="0">
                <a:solidFill>
                  <a:schemeClr val="accent2"/>
                </a:solidFill>
              </a:rPr>
              <a:t>, 2005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10600" y="6080444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Beyond Money: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Monoj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smtClean="0">
                <a:solidFill>
                  <a:schemeClr val="accent2"/>
                </a:solidFill>
              </a:rPr>
              <a:t/>
            </a:r>
            <a:br>
              <a:rPr lang="en-US" sz="4000" b="1" u="sng" dirty="0" smtClean="0">
                <a:solidFill>
                  <a:schemeClr val="accent2"/>
                </a:solidFill>
              </a:rPr>
            </a:br>
            <a:endParaRPr lang="en-US" sz="4000" b="1" u="sng" dirty="0" smtClean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Many Nations Adopting or Studying National Accounts of SWB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United Kingdom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Mexico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Chile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Japan 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Etc.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OECD 2013 guidelines!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Happiness of Nations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Nation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Life Satisfaction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Positive Experience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		(0-10)		(0 – 10)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Denmark		  8.0			    7.4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</a:rPr>
              <a:t>Australia		  7.4		  	    7.5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USA			  7.3			    7.5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Costa Rica		  7.1			    8.1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S. Korea		  5.9			    6.5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Georgia		  3.9			    4.1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Australia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Life Satisfaction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Dissatisfied				  5 %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Neutral					  8 %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Somewhat satisfied		32 %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Very satisfied			45 %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Extremely satisfied		  9 %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5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Australia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Positive Feelings Much of Yesterday</a:t>
            </a:r>
          </a:p>
          <a:p>
            <a:pPr marL="0" indent="0">
              <a:buNone/>
            </a:pPr>
            <a:endParaRPr lang="en-US" sz="4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-- Enjoyed, smiled, proud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None			10 %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Some			24 %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	All 3 much		66 %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79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Australia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Negative Feelings Much of Yesterday</a:t>
            </a:r>
          </a:p>
          <a:p>
            <a:pPr marL="0" indent="0">
              <a:buNone/>
            </a:pPr>
            <a:endParaRPr lang="en-US" sz="4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-- Sad, depressed, angry, &amp; worried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None of them much		58 %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Some of them much		39 %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All of them much			  3 %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2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TODAY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Not About Causes of Happiness</a:t>
            </a:r>
          </a:p>
          <a:p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But the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Consequences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of it!!</a:t>
            </a:r>
          </a:p>
          <a:p>
            <a:endParaRPr lang="en-US" sz="4000" b="1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National Accounts of Subjective Well-Being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FF0000"/>
                </a:solidFill>
              </a:rPr>
              <a:t>Conclusions</a:t>
            </a:r>
            <a:endParaRPr lang="en-US" sz="8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Happiness is good for the individual and for society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We need national accounts of SWB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Need to identify the conditions leading to dissatisfaction, NA, and low PA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0" y="228600"/>
            <a:ext cx="12192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"/>
            <a:ext cx="8229600" cy="1981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4800" b="1" u="sng" dirty="0" smtClean="0">
                <a:solidFill>
                  <a:srgbClr val="FF0000"/>
                </a:solidFill>
              </a:rPr>
              <a:t>Book signing at break</a:t>
            </a:r>
          </a:p>
          <a:p>
            <a:pPr eaLnBrk="1" hangingPunct="1">
              <a:buFontTx/>
              <a:buNone/>
            </a:pPr>
            <a:endParaRPr lang="en-US" sz="3600" b="1" dirty="0" smtClean="0"/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123791"/>
              </p:ext>
            </p:extLst>
          </p:nvPr>
        </p:nvGraphicFramePr>
        <p:xfrm>
          <a:off x="5638800" y="1066800"/>
          <a:ext cx="3124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Photo Editor Photo" r:id="rId3" imgW="3761905" imgH="3761905" progId="MSPhotoEd.3">
                  <p:embed/>
                </p:oleObj>
              </mc:Choice>
              <mc:Fallback>
                <p:oleObj name="Photo Editor Photo" r:id="rId3" imgW="3761905" imgH="37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66800"/>
                        <a:ext cx="31242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1" descr="Z:\Books Production\a&amp;s books production\all books wip\designer cover files for content store  - do not delete\9781405146616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" y="990600"/>
            <a:ext cx="458390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8200" y="19812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Thank You</a:t>
            </a:r>
            <a:r>
              <a:rPr lang="en-US" sz="9600" b="1" dirty="0" smtClean="0">
                <a:solidFill>
                  <a:srgbClr val="FF0000"/>
                </a:solidFill>
              </a:rPr>
              <a:t>!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hlinkClick r:id="rId2"/>
              </a:rPr>
              <a:t>http://www.psych.uiuc.edu/~ediener/</a:t>
            </a: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8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References on Benefits of Happiness</a:t>
            </a: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DeNeve, J. E., Diener, E., Tay, L., &amp; </a:t>
            </a:r>
            <a:r>
              <a:rPr lang="en-US" sz="2000" dirty="0" err="1" smtClean="0"/>
              <a:t>Xuereb</a:t>
            </a:r>
            <a:r>
              <a:rPr lang="en-US" sz="2000" dirty="0" smtClean="0"/>
              <a:t>, C. (2013). The objective benefits of subjective well-being. In J. Helliwell, R. Layard, &amp; J. Sachs (Eds.), </a:t>
            </a:r>
            <a:r>
              <a:rPr lang="en-US" sz="2000" i="1" dirty="0" smtClean="0"/>
              <a:t>The world happiness report</a:t>
            </a:r>
            <a:r>
              <a:rPr lang="en-US" sz="2000" dirty="0" smtClean="0"/>
              <a:t>. Volume 2. The Earth Institute, Columbia University.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Lyubomirsky</a:t>
            </a:r>
            <a:r>
              <a:rPr lang="en-US" sz="2000" dirty="0"/>
              <a:t>, S., King, L., &amp; Diener, E. (2005). The benefits of frequent positive affect: Does happiness lead to success? </a:t>
            </a:r>
            <a:r>
              <a:rPr lang="en-US" sz="2000" i="1" dirty="0"/>
              <a:t>Psychological Bulletin</a:t>
            </a:r>
            <a:r>
              <a:rPr lang="en-US" sz="2000" dirty="0"/>
              <a:t>, </a:t>
            </a:r>
            <a:r>
              <a:rPr lang="en-US" sz="2000" i="1" dirty="0"/>
              <a:t>131</a:t>
            </a:r>
            <a:r>
              <a:rPr lang="en-US" sz="2000" dirty="0"/>
              <a:t>, 803-855.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Diener, E., Oishi, S., &amp; Suh, E. (2012). Positive mood offset was essential to human evolutionary success. Submitted for publication.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9764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Components of SWB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1. Positive feelings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Frequent love, joy, &amp; enjoyment</a:t>
            </a:r>
          </a:p>
          <a:p>
            <a:pPr lvl="1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2. Low negative feelings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Infrequent sadness, anger, &amp; anxiety</a:t>
            </a:r>
          </a:p>
          <a:p>
            <a:pPr lvl="1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3. Satisfaction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High life satisfaction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Satisfaction with work, health, relations, etc.</a:t>
            </a:r>
          </a:p>
        </p:txBody>
      </p:sp>
    </p:spTree>
    <p:extLst>
      <p:ext uri="{BB962C8B-B14F-4D97-AF65-F5344CB8AC3E}">
        <p14:creationId xmlns:p14="http://schemas.microsoft.com/office/powerpoint/2010/main" val="8024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OECD Guidelines on Measuring Subjective Well-Being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OECD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(2013),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OECD Guidelines on Measuring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Subjective Well-being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OECD Publishing.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://dx.doi.org/10.1787/9789264191655-en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Themes: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767" y="1785405"/>
            <a:ext cx="6400800" cy="4114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1. The Happy Society is the Good Society</a:t>
            </a:r>
          </a:p>
          <a:p>
            <a:pPr algn="l"/>
            <a:endParaRPr lang="en-US" sz="6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2. Beyond money—income is not enough</a:t>
            </a:r>
          </a:p>
          <a:p>
            <a:pPr algn="l"/>
            <a:endParaRPr lang="en-US" sz="6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3. We need national accounts of happiness (Subjective Well-Being)</a:t>
            </a:r>
          </a:p>
          <a:p>
            <a:pPr algn="l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43735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Happiness Really a Good Thing?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pleasant, but is it good for us?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781800"/>
            <a:ext cx="4038600" cy="1477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 flipV="1">
            <a:off x="9753600" y="3657600"/>
            <a:ext cx="381002" cy="9810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6096000"/>
            <a:ext cx="5334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u="sng" dirty="0" smtClean="0">
                <a:solidFill>
                  <a:srgbClr val="FF0000"/>
                </a:solidFill>
              </a:rPr>
              <a:t>Flaubert’s Error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To be stupid, selfish, and have good health are three requirements for happiness, though if stupidity is lacking, all is lost.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			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Gustave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Flaubert</a:t>
            </a:r>
          </a:p>
        </p:txBody>
      </p:sp>
    </p:spTree>
    <p:extLst>
      <p:ext uri="{BB962C8B-B14F-4D97-AF65-F5344CB8AC3E}">
        <p14:creationId xmlns:p14="http://schemas.microsoft.com/office/powerpoint/2010/main" val="49076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Happiness is Beneficial!</a:t>
            </a:r>
            <a:br>
              <a:rPr lang="en-US" sz="5400" b="1" u="sng" dirty="0" smtClean="0">
                <a:solidFill>
                  <a:srgbClr val="FF0000"/>
                </a:solidFill>
              </a:rPr>
            </a:br>
            <a:r>
              <a:rPr lang="en-US" sz="5400" b="1" u="sng" dirty="0" smtClean="0">
                <a:solidFill>
                  <a:srgbClr val="FF0000"/>
                </a:solidFill>
              </a:rPr>
              <a:t>It CAUSES: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42218" cy="4525963"/>
          </a:xfrm>
        </p:spPr>
        <p:txBody>
          <a:bodyPr>
            <a:normAutofit fontScale="92500"/>
          </a:bodyPr>
          <a:lstStyle/>
          <a:p>
            <a:endParaRPr lang="en-US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A. Health and Longevity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B. Good Social Relationships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C. Productivity at Work</a:t>
            </a:r>
            <a:endParaRPr lang="en-US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A. Happiness and Health &amp; Longevity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0" y="5867400"/>
            <a:ext cx="4572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u="sng" dirty="0" smtClean="0">
                <a:solidFill>
                  <a:srgbClr val="FF0000"/>
                </a:solidFill>
              </a:rPr>
              <a:t>Longevity: </a:t>
            </a:r>
            <a:br>
              <a:rPr lang="en-US" sz="6000" b="1" u="sng" dirty="0" smtClean="0">
                <a:solidFill>
                  <a:srgbClr val="FF0000"/>
                </a:solidFill>
              </a:rPr>
            </a:br>
            <a:r>
              <a:rPr lang="en-US" sz="6000" b="1" u="sng" dirty="0" smtClean="0">
                <a:solidFill>
                  <a:srgbClr val="FF0000"/>
                </a:solidFill>
              </a:rPr>
              <a:t>The Nun Study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750</Words>
  <Application>Microsoft Office PowerPoint</Application>
  <PresentationFormat>On-screen Show (4:3)</PresentationFormat>
  <Paragraphs>252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Photo Editor Photo</vt:lpstr>
      <vt:lpstr> </vt:lpstr>
      <vt:lpstr>Gratitude</vt:lpstr>
      <vt:lpstr> Subjective Well-Being (SWB)? “Happiness”</vt:lpstr>
      <vt:lpstr>TODAY</vt:lpstr>
      <vt:lpstr>Is Happiness Really a Good Thing?  It is pleasant, but is it good for us?</vt:lpstr>
      <vt:lpstr>Flaubert’s Error</vt:lpstr>
      <vt:lpstr>Happiness is Beneficial! It CAUSES:</vt:lpstr>
      <vt:lpstr>A. Happiness and Health &amp; Longevity</vt:lpstr>
      <vt:lpstr>Longevity:  The Nun Study</vt:lpstr>
      <vt:lpstr>Psychologists</vt:lpstr>
      <vt:lpstr>Diener and Chan  Journal of Applied Psychology: Health and Well-Being</vt:lpstr>
      <vt:lpstr>Happier People</vt:lpstr>
      <vt:lpstr>SWB CAUSAL</vt:lpstr>
      <vt:lpstr>B. Social Relationships</vt:lpstr>
      <vt:lpstr>Positive Affect = More Sociable:  Induced Positive Mood (Cunningham)</vt:lpstr>
      <vt:lpstr>    Moaner Lisa           Happy Lisa</vt:lpstr>
      <vt:lpstr>Happiest People (Diener &amp; Seligman)</vt:lpstr>
      <vt:lpstr>Marriage and Divorce</vt:lpstr>
      <vt:lpstr>Happy are  Better Citizens</vt:lpstr>
      <vt:lpstr>Virtuous Circle</vt:lpstr>
      <vt:lpstr>C. Happiness on the job:</vt:lpstr>
      <vt:lpstr>Benefits of SWB in  the Workplace?</vt:lpstr>
      <vt:lpstr>Gallup Organization Study</vt:lpstr>
      <vt:lpstr>Worker Satisfaction &amp; Firm Value Alex Edmans (Wharton)</vt:lpstr>
      <vt:lpstr>Changing Jobs and Being Fired</vt:lpstr>
      <vt:lpstr>Businesses with  Happy Workers</vt:lpstr>
      <vt:lpstr>Business Leaders!</vt:lpstr>
      <vt:lpstr>SWB is Causal</vt:lpstr>
      <vt:lpstr>National Accounts of Subjective Well-Being for Public Policy</vt:lpstr>
      <vt:lpstr>Why Measure  Societal Happiness?</vt:lpstr>
      <vt:lpstr>Beyond money: SWB Reflects Social Quality of Life</vt:lpstr>
      <vt:lpstr>SWB Reflects Environmental  Quality of Life</vt:lpstr>
      <vt:lpstr>PowerPoint Presentation</vt:lpstr>
      <vt:lpstr>Beyond Money: Monoj  </vt:lpstr>
      <vt:lpstr>Many Nations Adopting or Studying National Accounts of SWB</vt:lpstr>
      <vt:lpstr>Happiness of Nations</vt:lpstr>
      <vt:lpstr>Australia</vt:lpstr>
      <vt:lpstr>Australia</vt:lpstr>
      <vt:lpstr>Australia</vt:lpstr>
      <vt:lpstr>Conclusions</vt:lpstr>
      <vt:lpstr>PowerPoint Presentation</vt:lpstr>
      <vt:lpstr>PowerPoint Presentation</vt:lpstr>
      <vt:lpstr>PowerPoint Presentation</vt:lpstr>
      <vt:lpstr>References on Benefits of Happiness</vt:lpstr>
      <vt:lpstr>Components of SWB</vt:lpstr>
      <vt:lpstr>OECD Guidelines on Measuring Subjective Well-Being</vt:lpstr>
      <vt:lpstr>Themes: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diener</dc:creator>
  <cp:lastModifiedBy>ed diener</cp:lastModifiedBy>
  <cp:revision>62</cp:revision>
  <dcterms:created xsi:type="dcterms:W3CDTF">2013-05-24T17:56:27Z</dcterms:created>
  <dcterms:modified xsi:type="dcterms:W3CDTF">2013-06-28T07:13:44Z</dcterms:modified>
</cp:coreProperties>
</file>