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sldIdLst>
    <p:sldId id="306" r:id="rId2"/>
    <p:sldId id="314" r:id="rId3"/>
    <p:sldId id="268" r:id="rId4"/>
    <p:sldId id="326" r:id="rId5"/>
    <p:sldId id="366" r:id="rId6"/>
    <p:sldId id="316" r:id="rId7"/>
    <p:sldId id="354" r:id="rId8"/>
    <p:sldId id="318" r:id="rId9"/>
    <p:sldId id="329" r:id="rId10"/>
    <p:sldId id="317" r:id="rId11"/>
    <p:sldId id="271" r:id="rId12"/>
    <p:sldId id="272" r:id="rId13"/>
    <p:sldId id="273" r:id="rId14"/>
    <p:sldId id="319" r:id="rId15"/>
    <p:sldId id="312" r:id="rId16"/>
    <p:sldId id="320" r:id="rId17"/>
    <p:sldId id="322" r:id="rId18"/>
    <p:sldId id="321" r:id="rId19"/>
    <p:sldId id="367" r:id="rId20"/>
    <p:sldId id="355" r:id="rId21"/>
    <p:sldId id="416" r:id="rId22"/>
    <p:sldId id="417" r:id="rId23"/>
    <p:sldId id="406" r:id="rId24"/>
    <p:sldId id="356" r:id="rId25"/>
    <p:sldId id="332" r:id="rId26"/>
    <p:sldId id="403" r:id="rId27"/>
    <p:sldId id="302" r:id="rId28"/>
    <p:sldId id="303" r:id="rId29"/>
    <p:sldId id="372" r:id="rId30"/>
    <p:sldId id="388" r:id="rId31"/>
    <p:sldId id="279" r:id="rId32"/>
    <p:sldId id="342" r:id="rId33"/>
    <p:sldId id="379" r:id="rId34"/>
    <p:sldId id="378" r:id="rId35"/>
    <p:sldId id="370" r:id="rId36"/>
    <p:sldId id="374" r:id="rId37"/>
    <p:sldId id="407" r:id="rId38"/>
    <p:sldId id="414" r:id="rId39"/>
    <p:sldId id="391" r:id="rId40"/>
    <p:sldId id="393" r:id="rId41"/>
    <p:sldId id="394" r:id="rId42"/>
    <p:sldId id="395" r:id="rId43"/>
    <p:sldId id="396" r:id="rId44"/>
    <p:sldId id="397" r:id="rId45"/>
    <p:sldId id="398" r:id="rId46"/>
    <p:sldId id="399" r:id="rId47"/>
    <p:sldId id="400" r:id="rId48"/>
    <p:sldId id="401" r:id="rId49"/>
    <p:sldId id="402" r:id="rId50"/>
    <p:sldId id="392" r:id="rId51"/>
    <p:sldId id="408" r:id="rId52"/>
    <p:sldId id="278" r:id="rId53"/>
    <p:sldId id="290" r:id="rId54"/>
    <p:sldId id="389" r:id="rId55"/>
    <p:sldId id="275" r:id="rId56"/>
    <p:sldId id="336" r:id="rId57"/>
    <p:sldId id="357" r:id="rId58"/>
    <p:sldId id="292" r:id="rId59"/>
    <p:sldId id="287" r:id="rId60"/>
    <p:sldId id="409" r:id="rId61"/>
    <p:sldId id="375" r:id="rId62"/>
    <p:sldId id="300" r:id="rId63"/>
    <p:sldId id="301" r:id="rId64"/>
    <p:sldId id="387" r:id="rId65"/>
    <p:sldId id="410" r:id="rId66"/>
    <p:sldId id="358" r:id="rId67"/>
    <p:sldId id="359" r:id="rId68"/>
    <p:sldId id="376" r:id="rId69"/>
    <p:sldId id="361" r:id="rId70"/>
    <p:sldId id="360" r:id="rId71"/>
    <p:sldId id="363" r:id="rId72"/>
    <p:sldId id="364" r:id="rId73"/>
    <p:sldId id="365" r:id="rId74"/>
    <p:sldId id="362" r:id="rId75"/>
    <p:sldId id="373" r:id="rId76"/>
    <p:sldId id="386" r:id="rId77"/>
    <p:sldId id="411" r:id="rId78"/>
    <p:sldId id="331" r:id="rId79"/>
    <p:sldId id="380" r:id="rId80"/>
    <p:sldId id="351" r:id="rId81"/>
    <p:sldId id="384" r:id="rId82"/>
    <p:sldId id="349" r:id="rId83"/>
    <p:sldId id="341" r:id="rId84"/>
    <p:sldId id="415" r:id="rId85"/>
    <p:sldId id="413" r:id="rId86"/>
    <p:sldId id="348" r:id="rId87"/>
    <p:sldId id="334" r:id="rId88"/>
    <p:sldId id="385" r:id="rId89"/>
    <p:sldId id="404" r:id="rId90"/>
    <p:sldId id="405" r:id="rId91"/>
    <p:sldId id="412" r:id="rId92"/>
    <p:sldId id="418" r:id="rId9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sorterViewPr>
    <p:cViewPr>
      <p:scale>
        <a:sx n="66" d="100"/>
        <a:sy n="66" d="100"/>
      </p:scale>
      <p:origin x="0" y="97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AC6D259A-5C78-4A92-B3B8-A2F20A8EE9D8}" type="datetimeFigureOut">
              <a:rPr lang="en-US" smtClean="0"/>
              <a:t>6/28/2013</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D85A64D8-F29E-41BD-A8A2-09A987CB58BC}" type="slidenum">
              <a:rPr lang="en-US" smtClean="0"/>
              <a:t>‹#›</a:t>
            </a:fld>
            <a:endParaRPr lang="en-US"/>
          </a:p>
        </p:txBody>
      </p:sp>
    </p:spTree>
    <p:extLst>
      <p:ext uri="{BB962C8B-B14F-4D97-AF65-F5344CB8AC3E}">
        <p14:creationId xmlns:p14="http://schemas.microsoft.com/office/powerpoint/2010/main" val="1122444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825" tIns="46413" rIns="92825" bIns="46413"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txBox="1">
            <a:spLocks noGrp="1"/>
          </p:cNvSpPr>
          <p:nvPr/>
        </p:nvSpPr>
        <p:spPr bwMode="auto">
          <a:xfrm>
            <a:off x="3970938" y="8772668"/>
            <a:ext cx="3037840" cy="4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25" tIns="46413" rIns="92825" bIns="46413" anchor="b"/>
          <a:lstStyle>
            <a:lvl1pPr defTabSz="896938" eaLnBrk="0" hangingPunct="0">
              <a:defRPr>
                <a:solidFill>
                  <a:schemeClr val="tx1"/>
                </a:solidFill>
                <a:latin typeface="Arial" charset="0"/>
              </a:defRPr>
            </a:lvl1pPr>
            <a:lvl2pPr marL="742950" indent="-285750" defTabSz="896938" eaLnBrk="0" hangingPunct="0">
              <a:defRPr>
                <a:solidFill>
                  <a:schemeClr val="tx1"/>
                </a:solidFill>
                <a:latin typeface="Arial" charset="0"/>
              </a:defRPr>
            </a:lvl2pPr>
            <a:lvl3pPr marL="1143000" indent="-228600" defTabSz="896938" eaLnBrk="0" hangingPunct="0">
              <a:defRPr>
                <a:solidFill>
                  <a:schemeClr val="tx1"/>
                </a:solidFill>
                <a:latin typeface="Arial" charset="0"/>
              </a:defRPr>
            </a:lvl3pPr>
            <a:lvl4pPr marL="1600200" indent="-228600" defTabSz="896938" eaLnBrk="0" hangingPunct="0">
              <a:defRPr>
                <a:solidFill>
                  <a:schemeClr val="tx1"/>
                </a:solidFill>
                <a:latin typeface="Arial" charset="0"/>
              </a:defRPr>
            </a:lvl4pPr>
            <a:lvl5pPr marL="2057400" indent="-228600" defTabSz="896938" eaLnBrk="0" hangingPunct="0">
              <a:defRPr>
                <a:solidFill>
                  <a:schemeClr val="tx1"/>
                </a:solidFill>
                <a:latin typeface="Arial" charset="0"/>
              </a:defRPr>
            </a:lvl5pPr>
            <a:lvl6pPr marL="2514600" indent="-228600" defTabSz="896938" eaLnBrk="0" fontAlgn="base" hangingPunct="0">
              <a:spcBef>
                <a:spcPct val="0"/>
              </a:spcBef>
              <a:spcAft>
                <a:spcPct val="0"/>
              </a:spcAft>
              <a:defRPr>
                <a:solidFill>
                  <a:schemeClr val="tx1"/>
                </a:solidFill>
                <a:latin typeface="Arial" charset="0"/>
              </a:defRPr>
            </a:lvl6pPr>
            <a:lvl7pPr marL="2971800" indent="-228600" defTabSz="896938" eaLnBrk="0" fontAlgn="base" hangingPunct="0">
              <a:spcBef>
                <a:spcPct val="0"/>
              </a:spcBef>
              <a:spcAft>
                <a:spcPct val="0"/>
              </a:spcAft>
              <a:defRPr>
                <a:solidFill>
                  <a:schemeClr val="tx1"/>
                </a:solidFill>
                <a:latin typeface="Arial" charset="0"/>
              </a:defRPr>
            </a:lvl7pPr>
            <a:lvl8pPr marL="3429000" indent="-228600" defTabSz="896938" eaLnBrk="0" fontAlgn="base" hangingPunct="0">
              <a:spcBef>
                <a:spcPct val="0"/>
              </a:spcBef>
              <a:spcAft>
                <a:spcPct val="0"/>
              </a:spcAft>
              <a:defRPr>
                <a:solidFill>
                  <a:schemeClr val="tx1"/>
                </a:solidFill>
                <a:latin typeface="Arial" charset="0"/>
              </a:defRPr>
            </a:lvl8pPr>
            <a:lvl9pPr marL="3886200" indent="-228600" defTabSz="896938" eaLnBrk="0" fontAlgn="base" hangingPunct="0">
              <a:spcBef>
                <a:spcPct val="0"/>
              </a:spcBef>
              <a:spcAft>
                <a:spcPct val="0"/>
              </a:spcAft>
              <a:defRPr>
                <a:solidFill>
                  <a:schemeClr val="tx1"/>
                </a:solidFill>
                <a:latin typeface="Arial" charset="0"/>
              </a:defRPr>
            </a:lvl9pPr>
          </a:lstStyle>
          <a:p>
            <a:pPr algn="r" eaLnBrk="1" hangingPunct="1"/>
            <a:fld id="{6E84C140-6948-4547-A0F3-C20D03AA116E}" type="slidenum">
              <a:rPr lang="en-US" sz="1200">
                <a:latin typeface="Calibri" pitchFamily="34" charset="0"/>
              </a:rPr>
              <a:pPr algn="r" eaLnBrk="1" hangingPunct="1"/>
              <a:t>3</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54243" indent="-290093" eaLnBrk="0" hangingPunct="0">
              <a:defRPr>
                <a:solidFill>
                  <a:schemeClr val="tx1"/>
                </a:solidFill>
                <a:latin typeface="Arial" charset="0"/>
              </a:defRPr>
            </a:lvl2pPr>
            <a:lvl3pPr marL="1160374" indent="-232075" eaLnBrk="0" hangingPunct="0">
              <a:defRPr>
                <a:solidFill>
                  <a:schemeClr val="tx1"/>
                </a:solidFill>
                <a:latin typeface="Arial" charset="0"/>
              </a:defRPr>
            </a:lvl3pPr>
            <a:lvl4pPr marL="1624523" indent="-232075" eaLnBrk="0" hangingPunct="0">
              <a:defRPr>
                <a:solidFill>
                  <a:schemeClr val="tx1"/>
                </a:solidFill>
                <a:latin typeface="Arial" charset="0"/>
              </a:defRPr>
            </a:lvl4pPr>
            <a:lvl5pPr marL="2088672" indent="-232075" eaLnBrk="0" hangingPunct="0">
              <a:defRPr>
                <a:solidFill>
                  <a:schemeClr val="tx1"/>
                </a:solidFill>
                <a:latin typeface="Arial" charset="0"/>
              </a:defRPr>
            </a:lvl5pPr>
            <a:lvl6pPr marL="2552822" indent="-232075" eaLnBrk="0" fontAlgn="base" hangingPunct="0">
              <a:spcBef>
                <a:spcPct val="0"/>
              </a:spcBef>
              <a:spcAft>
                <a:spcPct val="0"/>
              </a:spcAft>
              <a:defRPr>
                <a:solidFill>
                  <a:schemeClr val="tx1"/>
                </a:solidFill>
                <a:latin typeface="Arial" charset="0"/>
              </a:defRPr>
            </a:lvl6pPr>
            <a:lvl7pPr marL="3016971" indent="-232075" eaLnBrk="0" fontAlgn="base" hangingPunct="0">
              <a:spcBef>
                <a:spcPct val="0"/>
              </a:spcBef>
              <a:spcAft>
                <a:spcPct val="0"/>
              </a:spcAft>
              <a:defRPr>
                <a:solidFill>
                  <a:schemeClr val="tx1"/>
                </a:solidFill>
                <a:latin typeface="Arial" charset="0"/>
              </a:defRPr>
            </a:lvl7pPr>
            <a:lvl8pPr marL="3481121" indent="-232075" eaLnBrk="0" fontAlgn="base" hangingPunct="0">
              <a:spcBef>
                <a:spcPct val="0"/>
              </a:spcBef>
              <a:spcAft>
                <a:spcPct val="0"/>
              </a:spcAft>
              <a:defRPr>
                <a:solidFill>
                  <a:schemeClr val="tx1"/>
                </a:solidFill>
                <a:latin typeface="Arial" charset="0"/>
              </a:defRPr>
            </a:lvl8pPr>
            <a:lvl9pPr marL="3945270" indent="-232075" eaLnBrk="0" fontAlgn="base" hangingPunct="0">
              <a:spcBef>
                <a:spcPct val="0"/>
              </a:spcBef>
              <a:spcAft>
                <a:spcPct val="0"/>
              </a:spcAft>
              <a:defRPr>
                <a:solidFill>
                  <a:schemeClr val="tx1"/>
                </a:solidFill>
                <a:latin typeface="Arial" charset="0"/>
              </a:defRPr>
            </a:lvl9pPr>
          </a:lstStyle>
          <a:p>
            <a:pPr eaLnBrk="1" hangingPunct="1"/>
            <a:fld id="{3508BA16-6FB0-4575-A4B7-D408278D89CC}" type="slidenum">
              <a:rPr lang="zh-CN" altLang="en-US" smtClean="0"/>
              <a:pPr eaLnBrk="1" hangingPunct="1"/>
              <a:t>8</a:t>
            </a:fld>
            <a:endParaRPr lang="en-US" altLang="zh-CN" smtClean="0"/>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05E0B3-1DAD-4B26-9E74-EC842BDAF3F9}" type="slidenum">
              <a:rPr lang="en-US"/>
              <a:pPr/>
              <a:t>25</a:t>
            </a:fld>
            <a:endParaRPr lang="en-US"/>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r>
              <a:rPr lang="en-US"/>
              <a:t>nn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86FFCA-1C82-4B68-8294-8A2A9A7C75E3}"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E86C3-B634-471B-9920-3456ED675128}" type="slidenum">
              <a:rPr lang="en-US" smtClean="0"/>
              <a:t>‹#›</a:t>
            </a:fld>
            <a:endParaRPr lang="en-US"/>
          </a:p>
        </p:txBody>
      </p:sp>
    </p:spTree>
    <p:extLst>
      <p:ext uri="{BB962C8B-B14F-4D97-AF65-F5344CB8AC3E}">
        <p14:creationId xmlns:p14="http://schemas.microsoft.com/office/powerpoint/2010/main" val="421938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6FFCA-1C82-4B68-8294-8A2A9A7C75E3}"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E86C3-B634-471B-9920-3456ED675128}" type="slidenum">
              <a:rPr lang="en-US" smtClean="0"/>
              <a:t>‹#›</a:t>
            </a:fld>
            <a:endParaRPr lang="en-US"/>
          </a:p>
        </p:txBody>
      </p:sp>
    </p:spTree>
    <p:extLst>
      <p:ext uri="{BB962C8B-B14F-4D97-AF65-F5344CB8AC3E}">
        <p14:creationId xmlns:p14="http://schemas.microsoft.com/office/powerpoint/2010/main" val="58545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6FFCA-1C82-4B68-8294-8A2A9A7C75E3}"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E86C3-B634-471B-9920-3456ED675128}" type="slidenum">
              <a:rPr lang="en-US" smtClean="0"/>
              <a:t>‹#›</a:t>
            </a:fld>
            <a:endParaRPr lang="en-US"/>
          </a:p>
        </p:txBody>
      </p:sp>
    </p:spTree>
    <p:extLst>
      <p:ext uri="{BB962C8B-B14F-4D97-AF65-F5344CB8AC3E}">
        <p14:creationId xmlns:p14="http://schemas.microsoft.com/office/powerpoint/2010/main" val="3669715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BE53AC-B3E3-42AF-AC1A-58B0A005FCBD}" type="slidenum">
              <a:rPr lang="en-US"/>
              <a:pPr>
                <a:defRPr/>
              </a:pPr>
              <a:t>‹#›</a:t>
            </a:fld>
            <a:endParaRPr lang="en-US"/>
          </a:p>
        </p:txBody>
      </p:sp>
    </p:spTree>
    <p:extLst>
      <p:ext uri="{BB962C8B-B14F-4D97-AF65-F5344CB8AC3E}">
        <p14:creationId xmlns:p14="http://schemas.microsoft.com/office/powerpoint/2010/main" val="947151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05000"/>
            <a:ext cx="7772400" cy="41910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216900" y="6248400"/>
            <a:ext cx="533400" cy="609600"/>
          </a:xfrm>
        </p:spPr>
        <p:txBody>
          <a:bodyPr/>
          <a:lstStyle>
            <a:lvl1pPr>
              <a:defRPr/>
            </a:lvl1pPr>
          </a:lstStyle>
          <a:p>
            <a:fld id="{B5BAA964-2DA2-45F5-9453-99653C946954}" type="slidenum">
              <a:rPr lang="en-US"/>
              <a:pPr/>
              <a:t>‹#›</a:t>
            </a:fld>
            <a:endParaRPr lang="en-US"/>
          </a:p>
        </p:txBody>
      </p:sp>
    </p:spTree>
    <p:extLst>
      <p:ext uri="{BB962C8B-B14F-4D97-AF65-F5344CB8AC3E}">
        <p14:creationId xmlns:p14="http://schemas.microsoft.com/office/powerpoint/2010/main" val="158157869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6FFCA-1C82-4B68-8294-8A2A9A7C75E3}"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E86C3-B634-471B-9920-3456ED675128}" type="slidenum">
              <a:rPr lang="en-US" smtClean="0"/>
              <a:t>‹#›</a:t>
            </a:fld>
            <a:endParaRPr lang="en-US"/>
          </a:p>
        </p:txBody>
      </p:sp>
    </p:spTree>
    <p:extLst>
      <p:ext uri="{BB962C8B-B14F-4D97-AF65-F5344CB8AC3E}">
        <p14:creationId xmlns:p14="http://schemas.microsoft.com/office/powerpoint/2010/main" val="279709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6FFCA-1C82-4B68-8294-8A2A9A7C75E3}" type="datetimeFigureOut">
              <a:rPr lang="en-US" smtClean="0"/>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0E86C3-B634-471B-9920-3456ED675128}" type="slidenum">
              <a:rPr lang="en-US" smtClean="0"/>
              <a:t>‹#›</a:t>
            </a:fld>
            <a:endParaRPr lang="en-US"/>
          </a:p>
        </p:txBody>
      </p:sp>
    </p:spTree>
    <p:extLst>
      <p:ext uri="{BB962C8B-B14F-4D97-AF65-F5344CB8AC3E}">
        <p14:creationId xmlns:p14="http://schemas.microsoft.com/office/powerpoint/2010/main" val="1317774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86FFCA-1C82-4B68-8294-8A2A9A7C75E3}" type="datetimeFigureOut">
              <a:rPr lang="en-US" smtClean="0"/>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E86C3-B634-471B-9920-3456ED675128}" type="slidenum">
              <a:rPr lang="en-US" smtClean="0"/>
              <a:t>‹#›</a:t>
            </a:fld>
            <a:endParaRPr lang="en-US"/>
          </a:p>
        </p:txBody>
      </p:sp>
    </p:spTree>
    <p:extLst>
      <p:ext uri="{BB962C8B-B14F-4D97-AF65-F5344CB8AC3E}">
        <p14:creationId xmlns:p14="http://schemas.microsoft.com/office/powerpoint/2010/main" val="142051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86FFCA-1C82-4B68-8294-8A2A9A7C75E3}" type="datetimeFigureOut">
              <a:rPr lang="en-US" smtClean="0"/>
              <a:t>6/28/2013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0E86C3-B634-471B-9920-3456ED675128}" type="slidenum">
              <a:rPr lang="en-US" smtClean="0"/>
              <a:t>‹#›</a:t>
            </a:fld>
            <a:endParaRPr lang="en-US"/>
          </a:p>
        </p:txBody>
      </p:sp>
    </p:spTree>
    <p:extLst>
      <p:ext uri="{BB962C8B-B14F-4D97-AF65-F5344CB8AC3E}">
        <p14:creationId xmlns:p14="http://schemas.microsoft.com/office/powerpoint/2010/main" val="1204548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86FFCA-1C82-4B68-8294-8A2A9A7C75E3}" type="datetimeFigureOut">
              <a:rPr lang="en-US" smtClean="0"/>
              <a:t>6/28/2013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0E86C3-B634-471B-9920-3456ED675128}" type="slidenum">
              <a:rPr lang="en-US" smtClean="0"/>
              <a:t>‹#›</a:t>
            </a:fld>
            <a:endParaRPr lang="en-US"/>
          </a:p>
        </p:txBody>
      </p:sp>
    </p:spTree>
    <p:extLst>
      <p:ext uri="{BB962C8B-B14F-4D97-AF65-F5344CB8AC3E}">
        <p14:creationId xmlns:p14="http://schemas.microsoft.com/office/powerpoint/2010/main" val="1024074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6FFCA-1C82-4B68-8294-8A2A9A7C75E3}" type="datetimeFigureOut">
              <a:rPr lang="en-US" smtClean="0"/>
              <a:t>6/28/2013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0E86C3-B634-471B-9920-3456ED675128}" type="slidenum">
              <a:rPr lang="en-US" smtClean="0"/>
              <a:t>‹#›</a:t>
            </a:fld>
            <a:endParaRPr lang="en-US"/>
          </a:p>
        </p:txBody>
      </p:sp>
    </p:spTree>
    <p:extLst>
      <p:ext uri="{BB962C8B-B14F-4D97-AF65-F5344CB8AC3E}">
        <p14:creationId xmlns:p14="http://schemas.microsoft.com/office/powerpoint/2010/main" val="211058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6FFCA-1C82-4B68-8294-8A2A9A7C75E3}" type="datetimeFigureOut">
              <a:rPr lang="en-US" smtClean="0"/>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E86C3-B634-471B-9920-3456ED675128}" type="slidenum">
              <a:rPr lang="en-US" smtClean="0"/>
              <a:t>‹#›</a:t>
            </a:fld>
            <a:endParaRPr lang="en-US"/>
          </a:p>
        </p:txBody>
      </p:sp>
    </p:spTree>
    <p:extLst>
      <p:ext uri="{BB962C8B-B14F-4D97-AF65-F5344CB8AC3E}">
        <p14:creationId xmlns:p14="http://schemas.microsoft.com/office/powerpoint/2010/main" val="81355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6FFCA-1C82-4B68-8294-8A2A9A7C75E3}" type="datetimeFigureOut">
              <a:rPr lang="en-US" smtClean="0"/>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0E86C3-B634-471B-9920-3456ED675128}" type="slidenum">
              <a:rPr lang="en-US" smtClean="0"/>
              <a:t>‹#›</a:t>
            </a:fld>
            <a:endParaRPr lang="en-US"/>
          </a:p>
        </p:txBody>
      </p:sp>
    </p:spTree>
    <p:extLst>
      <p:ext uri="{BB962C8B-B14F-4D97-AF65-F5344CB8AC3E}">
        <p14:creationId xmlns:p14="http://schemas.microsoft.com/office/powerpoint/2010/main" val="173332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lumMod val="42000"/>
                <a:lumOff val="58000"/>
                <a:alpha val="17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6FFCA-1C82-4B68-8294-8A2A9A7C75E3}" type="datetimeFigureOut">
              <a:rPr lang="en-US" smtClean="0"/>
              <a:t>6/28/2013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0E86C3-B634-471B-9920-3456ED675128}" type="slidenum">
              <a:rPr lang="en-US" smtClean="0"/>
              <a:t>‹#›</a:t>
            </a:fld>
            <a:endParaRPr lang="en-US"/>
          </a:p>
        </p:txBody>
      </p:sp>
    </p:spTree>
    <p:extLst>
      <p:ext uri="{BB962C8B-B14F-4D97-AF65-F5344CB8AC3E}">
        <p14:creationId xmlns:p14="http://schemas.microsoft.com/office/powerpoint/2010/main" val="1646126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4.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3.xml"/><Relationship Id="rId1" Type="http://schemas.openxmlformats.org/officeDocument/2006/relationships/vmlDrawing" Target="../drawings/vmlDrawing4.vml"/><Relationship Id="rId4" Type="http://schemas.openxmlformats.org/officeDocument/2006/relationships/image" Target="../media/image1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oleObject" Target="../embeddings/Microsoft_Excel_97-2003_Worksheet1.xls"/></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7.vml"/><Relationship Id="rId4" Type="http://schemas.openxmlformats.org/officeDocument/2006/relationships/image" Target="../media/image22.emf"/></Relationships>
</file>

<file path=ppt/slides/_rels/slide6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psych.uiuc.edu/~ediener/"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9.png"/><Relationship Id="rId4" Type="http://schemas.openxmlformats.org/officeDocument/2006/relationships/oleObject" Target="../embeddings/Microsoft_Excel_97-2003_Worksheet2.xls"/></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2990850"/>
          </a:xfrm>
        </p:spPr>
        <p:txBody>
          <a:bodyPr>
            <a:normAutofit/>
          </a:bodyPr>
          <a:lstStyle/>
          <a:p>
            <a:r>
              <a:rPr lang="en-US" sz="5400" b="1" dirty="0" smtClean="0">
                <a:solidFill>
                  <a:srgbClr val="FF0000"/>
                </a:solidFill>
              </a:rPr>
              <a:t>The Science of Well-Being</a:t>
            </a:r>
            <a:br>
              <a:rPr lang="en-US" sz="5400" b="1" dirty="0" smtClean="0">
                <a:solidFill>
                  <a:srgbClr val="FF0000"/>
                </a:solidFill>
              </a:rPr>
            </a:br>
            <a:r>
              <a:rPr lang="en-US" sz="5400" b="1" dirty="0" smtClean="0">
                <a:solidFill>
                  <a:srgbClr val="FF0000"/>
                </a:solidFill>
              </a:rPr>
              <a:t>-- Lecture and Exercises</a:t>
            </a:r>
            <a:endParaRPr lang="en-US" sz="5400" b="1" dirty="0">
              <a:solidFill>
                <a:srgbClr val="FF0000"/>
              </a:solidFill>
            </a:endParaRPr>
          </a:p>
        </p:txBody>
      </p:sp>
      <p:sp>
        <p:nvSpPr>
          <p:cNvPr id="3" name="Subtitle 2"/>
          <p:cNvSpPr>
            <a:spLocks noGrp="1"/>
          </p:cNvSpPr>
          <p:nvPr>
            <p:ph type="subTitle" idx="1"/>
          </p:nvPr>
        </p:nvSpPr>
        <p:spPr>
          <a:xfrm>
            <a:off x="228600" y="3886200"/>
            <a:ext cx="8001000" cy="1752600"/>
          </a:xfrm>
        </p:spPr>
        <p:txBody>
          <a:bodyPr>
            <a:noAutofit/>
          </a:bodyPr>
          <a:lstStyle/>
          <a:p>
            <a:r>
              <a:rPr lang="en-US" sz="4800" b="1" dirty="0" smtClean="0">
                <a:solidFill>
                  <a:schemeClr val="tx2">
                    <a:lumMod val="50000"/>
                  </a:schemeClr>
                </a:solidFill>
              </a:rPr>
              <a:t>Ed And Carol Diener</a:t>
            </a:r>
          </a:p>
          <a:p>
            <a:r>
              <a:rPr lang="en-US" sz="4800" b="1" dirty="0" smtClean="0">
                <a:solidFill>
                  <a:schemeClr val="tx2">
                    <a:lumMod val="50000"/>
                  </a:schemeClr>
                </a:solidFill>
              </a:rPr>
              <a:t>Workshop: June 18, 2013</a:t>
            </a:r>
            <a:endParaRPr lang="en-US" sz="4800" b="1" dirty="0">
              <a:solidFill>
                <a:schemeClr val="tx2">
                  <a:lumMod val="50000"/>
                </a:schemeClr>
              </a:solidFill>
            </a:endParaRPr>
          </a:p>
        </p:txBody>
      </p:sp>
    </p:spTree>
    <p:extLst>
      <p:ext uri="{BB962C8B-B14F-4D97-AF65-F5344CB8AC3E}">
        <p14:creationId xmlns:p14="http://schemas.microsoft.com/office/powerpoint/2010/main" val="752028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600" b="1" u="sng" dirty="0" smtClean="0">
                <a:solidFill>
                  <a:srgbClr val="FF0000"/>
                </a:solidFill>
              </a:rPr>
              <a:t>Internal Influence</a:t>
            </a:r>
            <a:endParaRPr lang="en-US" sz="6600" b="1" u="sng" dirty="0">
              <a:solidFill>
                <a:srgbClr val="FF0000"/>
              </a:solidFill>
            </a:endParaRPr>
          </a:p>
        </p:txBody>
      </p:sp>
      <p:sp>
        <p:nvSpPr>
          <p:cNvPr id="3" name="Content Placeholder 2"/>
          <p:cNvSpPr>
            <a:spLocks noGrp="1"/>
          </p:cNvSpPr>
          <p:nvPr>
            <p:ph idx="1"/>
          </p:nvPr>
        </p:nvSpPr>
        <p:spPr>
          <a:xfrm>
            <a:off x="1066800" y="1981200"/>
            <a:ext cx="8229600" cy="4525963"/>
          </a:xfrm>
        </p:spPr>
        <p:txBody>
          <a:bodyPr>
            <a:normAutofit/>
          </a:bodyPr>
          <a:lstStyle/>
          <a:p>
            <a:pPr marL="0" indent="0">
              <a:buNone/>
            </a:pPr>
            <a:r>
              <a:rPr lang="en-US" sz="6600" b="1" dirty="0" smtClean="0">
                <a:solidFill>
                  <a:schemeClr val="tx2">
                    <a:lumMod val="50000"/>
                  </a:schemeClr>
                </a:solidFill>
              </a:rPr>
              <a:t>Genes, inherited temperament</a:t>
            </a:r>
            <a:endParaRPr lang="en-US" sz="6600" b="1" dirty="0">
              <a:solidFill>
                <a:schemeClr val="tx2">
                  <a:lumMod val="50000"/>
                </a:schemeClr>
              </a:solidFill>
            </a:endParaRPr>
          </a:p>
        </p:txBody>
      </p:sp>
    </p:spTree>
    <p:extLst>
      <p:ext uri="{BB962C8B-B14F-4D97-AF65-F5344CB8AC3E}">
        <p14:creationId xmlns:p14="http://schemas.microsoft.com/office/powerpoint/2010/main" val="38545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4000" b="1" smtClean="0"/>
              <a:t>Temperament</a:t>
            </a:r>
            <a:br>
              <a:rPr lang="en-US" sz="4000" b="1" smtClean="0"/>
            </a:br>
            <a:r>
              <a:rPr lang="en-US" sz="4000" b="1" smtClean="0"/>
              <a:t>“Identical” (Monozygotic) Twins</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354705261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093788" y="0"/>
            <a:ext cx="7772400" cy="990600"/>
          </a:xfrm>
        </p:spPr>
        <p:txBody>
          <a:bodyPr/>
          <a:lstStyle/>
          <a:p>
            <a:pPr eaLnBrk="1" hangingPunct="1"/>
            <a:r>
              <a:rPr lang="en-US" smtClean="0"/>
              <a:t>Marissa &amp; Mary Beth, Aged 4</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14460336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93788" y="0"/>
            <a:ext cx="7772400" cy="1066800"/>
          </a:xfrm>
        </p:spPr>
        <p:txBody>
          <a:bodyPr/>
          <a:lstStyle/>
          <a:p>
            <a:pPr eaLnBrk="1" hangingPunct="1"/>
            <a:r>
              <a:rPr lang="en-US" sz="3200" b="1" smtClean="0"/>
              <a:t>Aged 38, Clinical Psychologist </a:t>
            </a:r>
            <a:br>
              <a:rPr lang="en-US" sz="3200" b="1" smtClean="0"/>
            </a:br>
            <a:r>
              <a:rPr lang="en-US" sz="3200" b="1" smtClean="0"/>
              <a:t>and Developmental Psychologist</a:t>
            </a:r>
          </a:p>
        </p:txBody>
      </p:sp>
      <p:sp>
        <p:nvSpPr>
          <p:cNvPr id="2" name="Content Placeholder 1"/>
          <p:cNvSpPr>
            <a:spLocks noGrp="1"/>
          </p:cNvSpPr>
          <p:nvPr>
            <p:ph idx="1"/>
          </p:nvPr>
        </p:nvSpPr>
        <p:spPr/>
        <p:txBody>
          <a:bodyPr/>
          <a:lstStyle/>
          <a:p>
            <a:endParaRPr lang="en-US"/>
          </a:p>
        </p:txBody>
      </p:sp>
    </p:spTree>
    <p:extLst>
      <p:ext uri="{BB962C8B-B14F-4D97-AF65-F5344CB8AC3E}">
        <p14:creationId xmlns:p14="http://schemas.microsoft.com/office/powerpoint/2010/main" val="29217560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914400" y="1600200"/>
            <a:ext cx="7391400" cy="4525963"/>
          </a:xfrm>
        </p:spPr>
        <p:txBody>
          <a:bodyPr>
            <a:normAutofit/>
          </a:bodyPr>
          <a:lstStyle/>
          <a:p>
            <a:pPr marL="0" indent="0">
              <a:buNone/>
            </a:pPr>
            <a:r>
              <a:rPr lang="en-US" sz="4800" b="1" dirty="0" smtClean="0">
                <a:solidFill>
                  <a:schemeClr val="tx2">
                    <a:lumMod val="75000"/>
                  </a:schemeClr>
                </a:solidFill>
              </a:rPr>
              <a:t>Identical twins reared apart are more similar in subjective well-being than fraternal twins reared together!</a:t>
            </a:r>
            <a:endParaRPr lang="en-US" sz="4800" b="1" dirty="0">
              <a:solidFill>
                <a:schemeClr val="tx2">
                  <a:lumMod val="75000"/>
                </a:schemeClr>
              </a:solidFill>
            </a:endParaRPr>
          </a:p>
        </p:txBody>
      </p:sp>
    </p:spTree>
    <p:extLst>
      <p:ext uri="{BB962C8B-B14F-4D97-AF65-F5344CB8AC3E}">
        <p14:creationId xmlns:p14="http://schemas.microsoft.com/office/powerpoint/2010/main" val="33062095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0" y="-152400"/>
            <a:ext cx="8229600" cy="1143000"/>
          </a:xfrm>
        </p:spPr>
        <p:txBody>
          <a:bodyPr/>
          <a:lstStyle/>
          <a:p>
            <a:endParaRPr lang="en-US"/>
          </a:p>
        </p:txBody>
      </p:sp>
      <p:sp>
        <p:nvSpPr>
          <p:cNvPr id="3" name="Content Placeholder 2"/>
          <p:cNvSpPr>
            <a:spLocks noGrp="1"/>
          </p:cNvSpPr>
          <p:nvPr>
            <p:ph idx="1"/>
          </p:nvPr>
        </p:nvSpPr>
        <p:spPr>
          <a:xfrm>
            <a:off x="990600" y="533400"/>
            <a:ext cx="7848600" cy="5943600"/>
          </a:xfrm>
        </p:spPr>
        <p:txBody>
          <a:bodyPr>
            <a:normAutofit fontScale="85000" lnSpcReduction="20000"/>
          </a:bodyPr>
          <a:lstStyle/>
          <a:p>
            <a:r>
              <a:rPr lang="en-US" sz="9600" strike="dblStrike" dirty="0"/>
              <a:t> 50 </a:t>
            </a:r>
            <a:r>
              <a:rPr lang="en-US" sz="9600" strike="dblStrike" dirty="0" smtClean="0"/>
              <a:t>%</a:t>
            </a:r>
          </a:p>
          <a:p>
            <a:pPr marL="0" indent="0">
              <a:buNone/>
            </a:pPr>
            <a:r>
              <a:rPr lang="en-US" sz="9600" strike="dblStrike" dirty="0" err="1" smtClean="0"/>
              <a:t>Happines</a:t>
            </a:r>
            <a:r>
              <a:rPr lang="en-US" sz="9600" strike="dblStrike" dirty="0" smtClean="0"/>
              <a:t> ½ under your control</a:t>
            </a:r>
          </a:p>
          <a:p>
            <a:r>
              <a:rPr lang="en-US" sz="9600" dirty="0" smtClean="0"/>
              <a:t>Biggest myth</a:t>
            </a:r>
          </a:p>
          <a:p>
            <a:pPr marL="0" indent="0">
              <a:buNone/>
            </a:pPr>
            <a:r>
              <a:rPr lang="en-US" sz="9600" dirty="0"/>
              <a:t> </a:t>
            </a:r>
            <a:r>
              <a:rPr lang="en-US" sz="9600" dirty="0" smtClean="0"/>
              <a:t>in SWB field</a:t>
            </a:r>
            <a:endParaRPr lang="en-US" sz="9600" dirty="0"/>
          </a:p>
          <a:p>
            <a:endParaRPr lang="en-US" dirty="0"/>
          </a:p>
        </p:txBody>
      </p:sp>
    </p:spTree>
    <p:extLst>
      <p:ext uri="{BB962C8B-B14F-4D97-AF65-F5344CB8AC3E}">
        <p14:creationId xmlns:p14="http://schemas.microsoft.com/office/powerpoint/2010/main" val="2604006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The Myth</a:t>
            </a:r>
            <a:endParaRPr lang="en-US" b="1" u="sng" dirty="0">
              <a:solidFill>
                <a:srgbClr val="FF0000"/>
              </a:solidFill>
            </a:endParaRPr>
          </a:p>
        </p:txBody>
      </p:sp>
      <p:sp>
        <p:nvSpPr>
          <p:cNvPr id="3" name="Content Placeholder 2"/>
          <p:cNvSpPr>
            <a:spLocks noGrp="1"/>
          </p:cNvSpPr>
          <p:nvPr>
            <p:ph idx="1"/>
          </p:nvPr>
        </p:nvSpPr>
        <p:spPr/>
        <p:txBody>
          <a:bodyPr/>
          <a:lstStyle/>
          <a:p>
            <a:pPr marL="0" indent="0">
              <a:buNone/>
            </a:pPr>
            <a:r>
              <a:rPr lang="en-US" b="1" u="sng" dirty="0" smtClean="0">
                <a:solidFill>
                  <a:schemeClr val="tx2">
                    <a:lumMod val="50000"/>
                  </a:schemeClr>
                </a:solidFill>
              </a:rPr>
              <a:t>50 percent</a:t>
            </a:r>
            <a:r>
              <a:rPr lang="en-US" dirty="0">
                <a:solidFill>
                  <a:schemeClr val="tx2">
                    <a:lumMod val="50000"/>
                  </a:schemeClr>
                </a:solidFill>
              </a:rPr>
              <a:t>?</a:t>
            </a:r>
            <a:r>
              <a:rPr lang="en-US" dirty="0" smtClean="0">
                <a:solidFill>
                  <a:schemeClr val="tx2">
                    <a:lumMod val="50000"/>
                  </a:schemeClr>
                </a:solidFill>
              </a:rPr>
              <a:t> No, it varies by study – some show 30 %</a:t>
            </a:r>
          </a:p>
          <a:p>
            <a:pPr marL="0" indent="0">
              <a:buNone/>
            </a:pPr>
            <a:r>
              <a:rPr lang="en-US" b="1" u="sng" dirty="0" smtClean="0">
                <a:solidFill>
                  <a:schemeClr val="tx2">
                    <a:lumMod val="50000"/>
                  </a:schemeClr>
                </a:solidFill>
              </a:rPr>
              <a:t>50 percent? </a:t>
            </a:r>
            <a:r>
              <a:rPr lang="en-US" dirty="0" smtClean="0">
                <a:solidFill>
                  <a:schemeClr val="tx2">
                    <a:lumMod val="50000"/>
                  </a:schemeClr>
                </a:solidFill>
              </a:rPr>
              <a:t>No, it varies by environmental variation. Heritability is not a fixed number</a:t>
            </a:r>
          </a:p>
          <a:p>
            <a:pPr marL="0" indent="0">
              <a:buNone/>
            </a:pPr>
            <a:r>
              <a:rPr lang="en-US" b="1" u="sng" dirty="0" smtClean="0">
                <a:solidFill>
                  <a:schemeClr val="tx2">
                    <a:lumMod val="50000"/>
                  </a:schemeClr>
                </a:solidFill>
              </a:rPr>
              <a:t>50 percent within?</a:t>
            </a:r>
            <a:r>
              <a:rPr lang="en-US" dirty="0" smtClean="0">
                <a:solidFill>
                  <a:schemeClr val="tx2">
                    <a:lumMod val="50000"/>
                  </a:schemeClr>
                </a:solidFill>
              </a:rPr>
              <a:t> No, heritability is about differences between people, not within them</a:t>
            </a:r>
          </a:p>
          <a:p>
            <a:pPr marL="0" indent="0">
              <a:buNone/>
            </a:pPr>
            <a:r>
              <a:rPr lang="en-US" b="1" u="sng" dirty="0" smtClean="0">
                <a:solidFill>
                  <a:schemeClr val="tx2">
                    <a:lumMod val="50000"/>
                  </a:schemeClr>
                </a:solidFill>
              </a:rPr>
              <a:t>50 percent under your control? </a:t>
            </a:r>
            <a:r>
              <a:rPr lang="en-US" dirty="0" smtClean="0">
                <a:solidFill>
                  <a:schemeClr val="tx2">
                    <a:lumMod val="50000"/>
                  </a:schemeClr>
                </a:solidFill>
              </a:rPr>
              <a:t>No, it says NOTHING about controllability!</a:t>
            </a:r>
          </a:p>
          <a:p>
            <a:pPr marL="0" indent="0">
              <a:buNone/>
            </a:pPr>
            <a:endParaRPr lang="en-US" dirty="0"/>
          </a:p>
        </p:txBody>
      </p:sp>
    </p:spTree>
    <p:extLst>
      <p:ext uri="{BB962C8B-B14F-4D97-AF65-F5344CB8AC3E}">
        <p14:creationId xmlns:p14="http://schemas.microsoft.com/office/powerpoint/2010/main" val="2184263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Example</a:t>
            </a:r>
            <a:endParaRPr lang="en-US" b="1" u="sng"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endParaRPr lang="en-US" b="1" dirty="0" smtClean="0">
              <a:solidFill>
                <a:srgbClr val="002060"/>
              </a:solidFill>
            </a:endParaRPr>
          </a:p>
          <a:p>
            <a:pPr marL="0" indent="0">
              <a:buNone/>
            </a:pPr>
            <a:r>
              <a:rPr lang="en-US" sz="5800" b="1" u="sng" dirty="0" smtClean="0">
                <a:solidFill>
                  <a:srgbClr val="002060"/>
                </a:solidFill>
              </a:rPr>
              <a:t>Hair color</a:t>
            </a:r>
          </a:p>
          <a:p>
            <a:endParaRPr lang="en-US" sz="4800" b="1" dirty="0">
              <a:solidFill>
                <a:srgbClr val="002060"/>
              </a:solidFill>
            </a:endParaRPr>
          </a:p>
          <a:p>
            <a:pPr marL="0" indent="0">
              <a:buNone/>
            </a:pPr>
            <a:r>
              <a:rPr lang="en-US" sz="4800" b="1" dirty="0" smtClean="0">
                <a:solidFill>
                  <a:srgbClr val="002060"/>
                </a:solidFill>
              </a:rPr>
              <a:t>	Black, brown, red, blond</a:t>
            </a:r>
          </a:p>
          <a:p>
            <a:pPr marL="0" indent="0">
              <a:buNone/>
            </a:pPr>
            <a:endParaRPr lang="en-US" sz="4800" b="1" dirty="0" smtClean="0">
              <a:solidFill>
                <a:srgbClr val="002060"/>
              </a:solidFill>
            </a:endParaRPr>
          </a:p>
          <a:p>
            <a:pPr marL="0" indent="0">
              <a:buNone/>
            </a:pPr>
            <a:r>
              <a:rPr lang="en-US" sz="4800" b="1" dirty="0">
                <a:solidFill>
                  <a:srgbClr val="002060"/>
                </a:solidFill>
              </a:rPr>
              <a:t>	</a:t>
            </a:r>
            <a:r>
              <a:rPr lang="en-US" sz="4800" b="1" dirty="0" smtClean="0">
                <a:solidFill>
                  <a:srgbClr val="002060"/>
                </a:solidFill>
              </a:rPr>
              <a:t>Purple, pink, grey, platinum 	blond, missing</a:t>
            </a:r>
            <a:endParaRPr lang="en-US" sz="4800" b="1" dirty="0">
              <a:solidFill>
                <a:srgbClr val="002060"/>
              </a:solidFill>
            </a:endParaRPr>
          </a:p>
        </p:txBody>
      </p:sp>
    </p:spTree>
    <p:extLst>
      <p:ext uri="{BB962C8B-B14F-4D97-AF65-F5344CB8AC3E}">
        <p14:creationId xmlns:p14="http://schemas.microsoft.com/office/powerpoint/2010/main" val="12714443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solidFill>
                  <a:srgbClr val="FF0000"/>
                </a:solidFill>
              </a:rPr>
              <a:t>Bottom Line</a:t>
            </a:r>
            <a:endParaRPr lang="en-US" sz="6000" b="1" u="sng" dirty="0">
              <a:solidFill>
                <a:srgbClr val="FF0000"/>
              </a:solidFill>
            </a:endParaRPr>
          </a:p>
        </p:txBody>
      </p:sp>
      <p:sp>
        <p:nvSpPr>
          <p:cNvPr id="3" name="Content Placeholder 2"/>
          <p:cNvSpPr>
            <a:spLocks noGrp="1"/>
          </p:cNvSpPr>
          <p:nvPr>
            <p:ph idx="1"/>
          </p:nvPr>
        </p:nvSpPr>
        <p:spPr>
          <a:xfrm>
            <a:off x="937846" y="609600"/>
            <a:ext cx="8229600" cy="4525963"/>
          </a:xfrm>
        </p:spPr>
        <p:txBody>
          <a:bodyPr>
            <a:noAutofit/>
          </a:bodyPr>
          <a:lstStyle/>
          <a:p>
            <a:endParaRPr lang="en-US" sz="4000" b="1" dirty="0" smtClean="0">
              <a:solidFill>
                <a:schemeClr val="tx2">
                  <a:lumMod val="50000"/>
                </a:schemeClr>
              </a:solidFill>
            </a:endParaRPr>
          </a:p>
          <a:p>
            <a:r>
              <a:rPr lang="en-US" sz="4000" b="1" dirty="0" smtClean="0">
                <a:solidFill>
                  <a:schemeClr val="tx2">
                    <a:lumMod val="50000"/>
                  </a:schemeClr>
                </a:solidFill>
              </a:rPr>
              <a:t>There are some genetic influences</a:t>
            </a:r>
          </a:p>
          <a:p>
            <a:endParaRPr lang="en-US" sz="4000" b="1" dirty="0">
              <a:solidFill>
                <a:schemeClr val="tx2">
                  <a:lumMod val="50000"/>
                </a:schemeClr>
              </a:solidFill>
            </a:endParaRPr>
          </a:p>
          <a:p>
            <a:r>
              <a:rPr lang="en-US" sz="4000" b="1" dirty="0" smtClean="0">
                <a:solidFill>
                  <a:schemeClr val="tx2">
                    <a:lumMod val="50000"/>
                  </a:schemeClr>
                </a:solidFill>
              </a:rPr>
              <a:t>Happiness is also to some degree under our control</a:t>
            </a:r>
          </a:p>
          <a:p>
            <a:endParaRPr lang="en-US" sz="4000" b="1" dirty="0">
              <a:solidFill>
                <a:schemeClr val="tx2">
                  <a:lumMod val="50000"/>
                </a:schemeClr>
              </a:solidFill>
            </a:endParaRPr>
          </a:p>
          <a:p>
            <a:r>
              <a:rPr lang="en-US" sz="4000" b="1" dirty="0" smtClean="0">
                <a:solidFill>
                  <a:schemeClr val="tx2">
                    <a:lumMod val="50000"/>
                  </a:schemeClr>
                </a:solidFill>
              </a:rPr>
              <a:t>The heritability percentages are not about how much we can control!</a:t>
            </a:r>
            <a:endParaRPr lang="en-US" sz="4000" b="1" dirty="0">
              <a:solidFill>
                <a:schemeClr val="tx2">
                  <a:lumMod val="50000"/>
                </a:schemeClr>
              </a:solidFill>
            </a:endParaRPr>
          </a:p>
        </p:txBody>
      </p:sp>
    </p:spTree>
    <p:extLst>
      <p:ext uri="{BB962C8B-B14F-4D97-AF65-F5344CB8AC3E}">
        <p14:creationId xmlns:p14="http://schemas.microsoft.com/office/powerpoint/2010/main" val="1497363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The Useful Fiction</a:t>
            </a:r>
            <a:endParaRPr lang="en-US" b="1" u="sng" dirty="0">
              <a:solidFill>
                <a:srgbClr val="FF0000"/>
              </a:solidFill>
            </a:endParaRPr>
          </a:p>
        </p:txBody>
      </p:sp>
      <p:sp>
        <p:nvSpPr>
          <p:cNvPr id="3" name="Content Placeholder 2"/>
          <p:cNvSpPr>
            <a:spLocks noGrp="1"/>
          </p:cNvSpPr>
          <p:nvPr>
            <p:ph idx="1"/>
          </p:nvPr>
        </p:nvSpPr>
        <p:spPr/>
        <p:txBody>
          <a:bodyPr>
            <a:normAutofit/>
          </a:bodyPr>
          <a:lstStyle/>
          <a:p>
            <a:r>
              <a:rPr lang="en-US" sz="4000" b="1" dirty="0" smtClean="0"/>
              <a:t>Not 50 percent, but you can control some of your happiness, but perhaps not all of it. You choose how happy you are – a useful fiction?</a:t>
            </a:r>
            <a:endParaRPr lang="en-US" sz="4000" b="1" dirty="0"/>
          </a:p>
        </p:txBody>
      </p:sp>
    </p:spTree>
    <p:extLst>
      <p:ext uri="{BB962C8B-B14F-4D97-AF65-F5344CB8AC3E}">
        <p14:creationId xmlns:p14="http://schemas.microsoft.com/office/powerpoint/2010/main" val="2057132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68962"/>
          </a:xfrm>
        </p:spPr>
        <p:txBody>
          <a:bodyPr>
            <a:normAutofit fontScale="90000"/>
          </a:bodyPr>
          <a:lstStyle/>
          <a:p>
            <a:r>
              <a:rPr lang="en-US" sz="6600" b="1" u="sng" dirty="0" smtClean="0">
                <a:solidFill>
                  <a:srgbClr val="FF0000"/>
                </a:solidFill>
              </a:rPr>
              <a:t>A Short But Advanced Course on </a:t>
            </a:r>
            <a:br>
              <a:rPr lang="en-US" sz="6600" b="1" u="sng" dirty="0" smtClean="0">
                <a:solidFill>
                  <a:srgbClr val="FF0000"/>
                </a:solidFill>
              </a:rPr>
            </a:br>
            <a:r>
              <a:rPr lang="en-US" sz="6600" b="1" u="sng" dirty="0" smtClean="0">
                <a:solidFill>
                  <a:srgbClr val="FF0000"/>
                </a:solidFill>
              </a:rPr>
              <a:t>Subjective Well-Being</a:t>
            </a:r>
            <a:br>
              <a:rPr lang="en-US" sz="6600" b="1" u="sng" dirty="0" smtClean="0">
                <a:solidFill>
                  <a:srgbClr val="FF0000"/>
                </a:solidFill>
              </a:rPr>
            </a:br>
            <a:r>
              <a:rPr lang="en-US" sz="6600" b="1" dirty="0">
                <a:solidFill>
                  <a:srgbClr val="FF0000"/>
                </a:solidFill>
              </a:rPr>
              <a:t/>
            </a:r>
            <a:br>
              <a:rPr lang="en-US" sz="6600" b="1" dirty="0">
                <a:solidFill>
                  <a:srgbClr val="FF0000"/>
                </a:solidFill>
              </a:rPr>
            </a:br>
            <a:r>
              <a:rPr lang="en-US" sz="6600" b="1" dirty="0" smtClean="0">
                <a:solidFill>
                  <a:srgbClr val="FF0000"/>
                </a:solidFill>
              </a:rPr>
              <a:t>(Moving beyond the simple findings)</a:t>
            </a:r>
            <a:endParaRPr lang="en-US" sz="6600" b="1" dirty="0">
              <a:solidFill>
                <a:srgbClr val="FF0000"/>
              </a:solidFill>
            </a:endParaRPr>
          </a:p>
        </p:txBody>
      </p:sp>
      <p:sp>
        <p:nvSpPr>
          <p:cNvPr id="3" name="Content Placeholder 2"/>
          <p:cNvSpPr>
            <a:spLocks noGrp="1"/>
          </p:cNvSpPr>
          <p:nvPr>
            <p:ph idx="1"/>
          </p:nvPr>
        </p:nvSpPr>
        <p:spPr>
          <a:xfrm>
            <a:off x="8610600" y="6080444"/>
            <a:ext cx="76200" cy="45719"/>
          </a:xfrm>
        </p:spPr>
        <p:txBody>
          <a:bodyPr>
            <a:normAutofit fontScale="25000" lnSpcReduction="20000"/>
          </a:bodyPr>
          <a:lstStyle/>
          <a:p>
            <a:endParaRPr lang="en-US" dirty="0"/>
          </a:p>
        </p:txBody>
      </p:sp>
    </p:spTree>
    <p:extLst>
      <p:ext uri="{BB962C8B-B14F-4D97-AF65-F5344CB8AC3E}">
        <p14:creationId xmlns:p14="http://schemas.microsoft.com/office/powerpoint/2010/main" val="12612187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Both Internal and External!</a:t>
            </a:r>
            <a:endParaRPr lang="en-US" b="1" u="sng" dirty="0">
              <a:solidFill>
                <a:srgbClr val="FF0000"/>
              </a:solidFill>
            </a:endParaRPr>
          </a:p>
        </p:txBody>
      </p:sp>
      <p:sp>
        <p:nvSpPr>
          <p:cNvPr id="3" name="Content Placeholder 2"/>
          <p:cNvSpPr>
            <a:spLocks noGrp="1"/>
          </p:cNvSpPr>
          <p:nvPr>
            <p:ph idx="1"/>
          </p:nvPr>
        </p:nvSpPr>
        <p:spPr/>
        <p:txBody>
          <a:bodyPr/>
          <a:lstStyle/>
          <a:p>
            <a:r>
              <a:rPr lang="en-US" b="1" dirty="0" smtClean="0"/>
              <a:t>Personality			Society</a:t>
            </a:r>
          </a:p>
          <a:p>
            <a:r>
              <a:rPr lang="en-US" b="1" dirty="0" smtClean="0"/>
              <a:t>Outlook				Neighborhood</a:t>
            </a:r>
          </a:p>
          <a:p>
            <a:r>
              <a:rPr lang="en-US" b="1" dirty="0" smtClean="0"/>
              <a:t>Resilience			Workplace</a:t>
            </a:r>
          </a:p>
          <a:p>
            <a:endParaRPr lang="en-US" b="1" dirty="0"/>
          </a:p>
          <a:p>
            <a:pPr marL="0" indent="0">
              <a:buNone/>
            </a:pPr>
            <a:r>
              <a:rPr lang="en-US" b="1" dirty="0" smtClean="0"/>
              <a:t>Positive Psychologists need to also focus on organizations and societies, not just what is within people!</a:t>
            </a:r>
            <a:endParaRPr lang="en-US" b="1" dirty="0"/>
          </a:p>
        </p:txBody>
      </p:sp>
    </p:spTree>
    <p:extLst>
      <p:ext uri="{BB962C8B-B14F-4D97-AF65-F5344CB8AC3E}">
        <p14:creationId xmlns:p14="http://schemas.microsoft.com/office/powerpoint/2010/main" val="11055922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So How Do we Get SWB?</a:t>
            </a:r>
            <a:endParaRPr lang="en-US" b="1" u="sng" dirty="0">
              <a:solidFill>
                <a:srgbClr val="FF0000"/>
              </a:solidFill>
            </a:endParaRPr>
          </a:p>
        </p:txBody>
      </p:sp>
      <p:sp>
        <p:nvSpPr>
          <p:cNvPr id="3" name="Content Placeholder 2"/>
          <p:cNvSpPr>
            <a:spLocks noGrp="1"/>
          </p:cNvSpPr>
          <p:nvPr>
            <p:ph idx="1"/>
          </p:nvPr>
        </p:nvSpPr>
        <p:spPr>
          <a:xfrm>
            <a:off x="457200" y="1371600"/>
            <a:ext cx="9601200" cy="4525963"/>
          </a:xfrm>
        </p:spPr>
        <p:txBody>
          <a:bodyPr>
            <a:normAutofit fontScale="77500" lnSpcReduction="20000"/>
          </a:bodyPr>
          <a:lstStyle/>
          <a:p>
            <a:r>
              <a:rPr lang="en-US" sz="5400" b="1" dirty="0" smtClean="0"/>
              <a:t>Reduce negative feelings</a:t>
            </a:r>
          </a:p>
          <a:p>
            <a:pPr marL="0" indent="0">
              <a:buNone/>
            </a:pPr>
            <a:r>
              <a:rPr lang="en-US" sz="5400" b="1" dirty="0"/>
              <a:t>	</a:t>
            </a:r>
            <a:r>
              <a:rPr lang="en-US" sz="5400" b="1" dirty="0" smtClean="0"/>
              <a:t>Meditation</a:t>
            </a:r>
          </a:p>
          <a:p>
            <a:pPr marL="0" indent="0">
              <a:buNone/>
            </a:pPr>
            <a:r>
              <a:rPr lang="en-US" sz="5400" b="1" dirty="0"/>
              <a:t>	</a:t>
            </a:r>
            <a:r>
              <a:rPr lang="en-US" sz="5400" b="1" dirty="0" smtClean="0"/>
              <a:t>Resilience</a:t>
            </a:r>
          </a:p>
          <a:p>
            <a:pPr marL="0" indent="0">
              <a:buNone/>
            </a:pPr>
            <a:r>
              <a:rPr lang="en-US" sz="5400" b="1" dirty="0"/>
              <a:t>	</a:t>
            </a:r>
            <a:r>
              <a:rPr lang="en-US" sz="5400" b="1" dirty="0" smtClean="0"/>
              <a:t>Appraisal</a:t>
            </a:r>
          </a:p>
          <a:p>
            <a:pPr marL="0" indent="0">
              <a:buNone/>
            </a:pPr>
            <a:r>
              <a:rPr lang="en-US" sz="5400" b="1" dirty="0"/>
              <a:t>	</a:t>
            </a:r>
            <a:r>
              <a:rPr lang="en-US" sz="5400" b="1" dirty="0" smtClean="0"/>
              <a:t>Attachment</a:t>
            </a:r>
          </a:p>
          <a:p>
            <a:pPr marL="0" indent="0">
              <a:buNone/>
            </a:pPr>
            <a:endParaRPr lang="en-US" sz="5400" b="1" dirty="0" smtClean="0"/>
          </a:p>
          <a:p>
            <a:r>
              <a:rPr lang="en-US" sz="5400" b="1" dirty="0" smtClean="0"/>
              <a:t>Seek more positive feelings</a:t>
            </a:r>
            <a:endParaRPr lang="en-US" sz="5400" b="1" dirty="0"/>
          </a:p>
        </p:txBody>
      </p:sp>
    </p:spTree>
    <p:extLst>
      <p:ext uri="{BB962C8B-B14F-4D97-AF65-F5344CB8AC3E}">
        <p14:creationId xmlns:p14="http://schemas.microsoft.com/office/powerpoint/2010/main" val="26147429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Seeking Positive Experience </a:t>
            </a:r>
            <a:endParaRPr lang="en-US" b="1" u="sng"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marL="0" indent="0">
              <a:buNone/>
            </a:pPr>
            <a:r>
              <a:rPr lang="en-US" b="1" u="sng" dirty="0" smtClean="0"/>
              <a:t>The shortcut methods</a:t>
            </a:r>
          </a:p>
          <a:p>
            <a:pPr marL="0" indent="0">
              <a:buNone/>
            </a:pPr>
            <a:r>
              <a:rPr lang="en-US" b="1" dirty="0"/>
              <a:t>	</a:t>
            </a:r>
            <a:r>
              <a:rPr lang="en-US" b="1" dirty="0" smtClean="0"/>
              <a:t>Drugs, alcohol, sensation seeking</a:t>
            </a:r>
          </a:p>
          <a:p>
            <a:pPr marL="0" indent="0">
              <a:buNone/>
            </a:pPr>
            <a:r>
              <a:rPr lang="en-US" b="1" dirty="0"/>
              <a:t>	</a:t>
            </a:r>
            <a:r>
              <a:rPr lang="en-US" b="1" dirty="0" smtClean="0"/>
              <a:t>Quick sex</a:t>
            </a:r>
          </a:p>
          <a:p>
            <a:pPr marL="0" indent="0">
              <a:buNone/>
            </a:pPr>
            <a:r>
              <a:rPr lang="en-US" b="1" dirty="0"/>
              <a:t>	</a:t>
            </a:r>
            <a:r>
              <a:rPr lang="en-US" b="1" dirty="0" smtClean="0"/>
              <a:t>Purchasing luxury goods</a:t>
            </a:r>
          </a:p>
          <a:p>
            <a:pPr marL="0" indent="0">
              <a:buNone/>
            </a:pPr>
            <a:endParaRPr lang="en-US" b="1" dirty="0"/>
          </a:p>
          <a:p>
            <a:pPr marL="0" indent="0">
              <a:buNone/>
            </a:pPr>
            <a:r>
              <a:rPr lang="en-US" b="1" u="sng" dirty="0" smtClean="0"/>
              <a:t>Sustainable approaches</a:t>
            </a:r>
          </a:p>
          <a:p>
            <a:pPr marL="0" indent="0">
              <a:buNone/>
            </a:pPr>
            <a:r>
              <a:rPr lang="en-US" b="1" dirty="0"/>
              <a:t>	</a:t>
            </a:r>
            <a:r>
              <a:rPr lang="en-US" b="1" dirty="0" smtClean="0"/>
              <a:t>Deep relationships</a:t>
            </a:r>
          </a:p>
          <a:p>
            <a:pPr marL="0" indent="0">
              <a:buNone/>
            </a:pPr>
            <a:r>
              <a:rPr lang="en-US" b="1" dirty="0"/>
              <a:t>	</a:t>
            </a:r>
            <a:r>
              <a:rPr lang="en-US" b="1" dirty="0" smtClean="0"/>
              <a:t>Meaning and purpose</a:t>
            </a:r>
          </a:p>
          <a:p>
            <a:pPr marL="0" indent="0">
              <a:buNone/>
            </a:pPr>
            <a:r>
              <a:rPr lang="en-US" b="1" dirty="0"/>
              <a:t>	</a:t>
            </a:r>
            <a:r>
              <a:rPr lang="en-US" b="1" dirty="0" smtClean="0"/>
              <a:t>Developing and using skills</a:t>
            </a:r>
            <a:endParaRPr lang="en-US" b="1" dirty="0"/>
          </a:p>
        </p:txBody>
      </p:sp>
    </p:spTree>
    <p:extLst>
      <p:ext uri="{BB962C8B-B14F-4D97-AF65-F5344CB8AC3E}">
        <p14:creationId xmlns:p14="http://schemas.microsoft.com/office/powerpoint/2010/main" val="1934833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6600" b="1" dirty="0" smtClean="0">
                <a:solidFill>
                  <a:srgbClr val="FF0000"/>
                </a:solidFill>
              </a:rPr>
              <a:t>Internal Vs. External Influences </a:t>
            </a:r>
            <a:br>
              <a:rPr lang="en-US" sz="6600" b="1" dirty="0" smtClean="0">
                <a:solidFill>
                  <a:srgbClr val="FF0000"/>
                </a:solidFill>
              </a:rPr>
            </a:br>
            <a:r>
              <a:rPr lang="en-US" sz="6600" b="1" dirty="0" smtClean="0">
                <a:solidFill>
                  <a:srgbClr val="FF0000"/>
                </a:solidFill>
              </a:rPr>
              <a:t/>
            </a:r>
            <a:br>
              <a:rPr lang="en-US" sz="6600" b="1" dirty="0" smtClean="0">
                <a:solidFill>
                  <a:srgbClr val="FF0000"/>
                </a:solidFill>
              </a:rPr>
            </a:br>
            <a:r>
              <a:rPr lang="en-US" sz="6600" b="1" dirty="0" smtClean="0">
                <a:solidFill>
                  <a:srgbClr val="FF0000"/>
                </a:solidFill>
              </a:rPr>
              <a:t>-- </a:t>
            </a:r>
            <a:r>
              <a:rPr lang="en-US" sz="6600" b="1" u="sng" dirty="0" smtClean="0">
                <a:solidFill>
                  <a:srgbClr val="FF0000"/>
                </a:solidFill>
              </a:rPr>
              <a:t>Discussion and Questions</a:t>
            </a:r>
            <a:endParaRPr lang="en-US" sz="6600" b="1" u="sng" dirty="0">
              <a:solidFill>
                <a:srgbClr val="FF0000"/>
              </a:solidFill>
            </a:endParaRPr>
          </a:p>
        </p:txBody>
      </p:sp>
      <p:sp>
        <p:nvSpPr>
          <p:cNvPr id="3" name="Subtitle 2"/>
          <p:cNvSpPr>
            <a:spLocks noGrp="1"/>
          </p:cNvSpPr>
          <p:nvPr>
            <p:ph type="subTitle" idx="1"/>
          </p:nvPr>
        </p:nvSpPr>
        <p:spPr/>
        <p:txBody>
          <a:bodyPr/>
          <a:lstStyle/>
          <a:p>
            <a:endParaRPr lang="en-US"/>
          </a:p>
        </p:txBody>
      </p:sp>
      <p:sp>
        <p:nvSpPr>
          <p:cNvPr id="4" name="5-Point Star 3"/>
          <p:cNvSpPr/>
          <p:nvPr/>
        </p:nvSpPr>
        <p:spPr>
          <a:xfrm>
            <a:off x="4267200" y="2590800"/>
            <a:ext cx="838200" cy="838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4287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600" b="1" u="sng" dirty="0" smtClean="0">
                <a:solidFill>
                  <a:srgbClr val="FF0000"/>
                </a:solidFill>
              </a:rPr>
              <a:t>Money and Happiness?</a:t>
            </a:r>
            <a:endParaRPr lang="en-US" sz="6600" b="1" u="sng" dirty="0">
              <a:solidFill>
                <a:srgbClr val="FF0000"/>
              </a:solidFill>
            </a:endParaRPr>
          </a:p>
        </p:txBody>
      </p:sp>
      <p:sp>
        <p:nvSpPr>
          <p:cNvPr id="3" name="Content Placeholder 2"/>
          <p:cNvSpPr>
            <a:spLocks noGrp="1"/>
          </p:cNvSpPr>
          <p:nvPr>
            <p:ph idx="1"/>
          </p:nvPr>
        </p:nvSpPr>
        <p:spPr/>
        <p:txBody>
          <a:bodyPr>
            <a:normAutofit/>
          </a:bodyPr>
          <a:lstStyle/>
          <a:p>
            <a:r>
              <a:rPr lang="en-US" sz="4800" b="1" dirty="0" smtClean="0">
                <a:solidFill>
                  <a:schemeClr val="tx2">
                    <a:lumMod val="50000"/>
                  </a:schemeClr>
                </a:solidFill>
              </a:rPr>
              <a:t>Does money make us happy?</a:t>
            </a:r>
          </a:p>
          <a:p>
            <a:endParaRPr lang="en-US" sz="4800" b="1" dirty="0">
              <a:solidFill>
                <a:schemeClr val="tx2">
                  <a:lumMod val="50000"/>
                </a:schemeClr>
              </a:solidFill>
            </a:endParaRPr>
          </a:p>
          <a:p>
            <a:r>
              <a:rPr lang="en-US" sz="4800" b="1" dirty="0" smtClean="0">
                <a:solidFill>
                  <a:schemeClr val="tx2">
                    <a:lumMod val="50000"/>
                  </a:schemeClr>
                </a:solidFill>
              </a:rPr>
              <a:t>Yes or No?</a:t>
            </a:r>
          </a:p>
          <a:p>
            <a:pPr lvl="1"/>
            <a:r>
              <a:rPr lang="en-US" sz="4400" b="1" dirty="0" smtClean="0">
                <a:solidFill>
                  <a:schemeClr val="tx2">
                    <a:lumMod val="50000"/>
                  </a:schemeClr>
                </a:solidFill>
              </a:rPr>
              <a:t>Sorry, the answer is not so simple</a:t>
            </a:r>
            <a:endParaRPr lang="en-US" sz="4400" b="1" dirty="0">
              <a:solidFill>
                <a:schemeClr val="tx2">
                  <a:lumMod val="50000"/>
                </a:schemeClr>
              </a:solidFill>
            </a:endParaRPr>
          </a:p>
        </p:txBody>
      </p:sp>
    </p:spTree>
    <p:extLst>
      <p:ext uri="{BB962C8B-B14F-4D97-AF65-F5344CB8AC3E}">
        <p14:creationId xmlns:p14="http://schemas.microsoft.com/office/powerpoint/2010/main" val="4855457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3600" b="1" u="sng">
                <a:solidFill>
                  <a:schemeClr val="accent2"/>
                </a:solidFill>
              </a:rPr>
              <a:t>National Income and Life Evaluations</a:t>
            </a:r>
            <a:r>
              <a:rPr lang="en-US" sz="4000" b="1">
                <a:solidFill>
                  <a:schemeClr val="accent2"/>
                </a:solidFill>
              </a:rPr>
              <a:t>     </a:t>
            </a:r>
            <a:br>
              <a:rPr lang="en-US" sz="4000" b="1">
                <a:solidFill>
                  <a:schemeClr val="accent2"/>
                </a:solidFill>
              </a:rPr>
            </a:br>
            <a:r>
              <a:rPr lang="en-US" sz="4000" b="1" i="1">
                <a:solidFill>
                  <a:schemeClr val="accent2"/>
                </a:solidFill>
              </a:rPr>
              <a:t>r</a:t>
            </a:r>
            <a:r>
              <a:rPr lang="en-US" sz="4000" b="1">
                <a:solidFill>
                  <a:schemeClr val="accent2"/>
                </a:solidFill>
              </a:rPr>
              <a:t> = .82</a:t>
            </a:r>
            <a:br>
              <a:rPr lang="en-US" sz="4000" b="1">
                <a:solidFill>
                  <a:schemeClr val="accent2"/>
                </a:solidFill>
              </a:rPr>
            </a:br>
            <a:r>
              <a:rPr lang="en-US" sz="2400" b="1">
                <a:solidFill>
                  <a:schemeClr val="accent2"/>
                </a:solidFill>
              </a:rPr>
              <a:t>Diener, Kahneman, et al., 2010</a:t>
            </a:r>
          </a:p>
        </p:txBody>
      </p:sp>
      <p:pic>
        <p:nvPicPr>
          <p:cNvPr id="99331" name="Picture 3"/>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2057400" y="2187575"/>
            <a:ext cx="5410200" cy="4670425"/>
          </a:xfrm>
        </p:spPr>
      </p:pic>
    </p:spTree>
    <p:extLst>
      <p:ext uri="{BB962C8B-B14F-4D97-AF65-F5344CB8AC3E}">
        <p14:creationId xmlns:p14="http://schemas.microsoft.com/office/powerpoint/2010/main" val="3026179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457200" y="0"/>
            <a:ext cx="8229600" cy="1143000"/>
          </a:xfrm>
        </p:spPr>
        <p:txBody>
          <a:bodyPr/>
          <a:lstStyle/>
          <a:p>
            <a:r>
              <a:rPr lang="en-US" b="1" u="sng" dirty="0" smtClean="0">
                <a:solidFill>
                  <a:srgbClr val="FF0000"/>
                </a:solidFill>
              </a:rPr>
              <a:t>Highest </a:t>
            </a:r>
            <a:r>
              <a:rPr lang="en-US" b="1" u="sng" dirty="0">
                <a:solidFill>
                  <a:srgbClr val="FF0000"/>
                </a:solidFill>
              </a:rPr>
              <a:t>on Ladder</a:t>
            </a:r>
          </a:p>
        </p:txBody>
      </p:sp>
      <p:sp>
        <p:nvSpPr>
          <p:cNvPr id="105475" name="Rectangle 3"/>
          <p:cNvSpPr>
            <a:spLocks noGrp="1" noChangeArrowheads="1"/>
          </p:cNvSpPr>
          <p:nvPr>
            <p:ph type="body" idx="1"/>
          </p:nvPr>
        </p:nvSpPr>
        <p:spPr>
          <a:xfrm>
            <a:off x="457200" y="1066800"/>
            <a:ext cx="8229600" cy="5715000"/>
          </a:xfrm>
        </p:spPr>
        <p:txBody>
          <a:bodyPr/>
          <a:lstStyle/>
          <a:p>
            <a:pPr algn="ctr">
              <a:lnSpc>
                <a:spcPct val="80000"/>
              </a:lnSpc>
              <a:buFontTx/>
              <a:buNone/>
            </a:pPr>
            <a:endParaRPr lang="en-US" sz="1400" dirty="0"/>
          </a:p>
          <a:p>
            <a:pPr>
              <a:lnSpc>
                <a:spcPct val="80000"/>
              </a:lnSpc>
              <a:buFontTx/>
              <a:buNone/>
            </a:pPr>
            <a:r>
              <a:rPr lang="en-US" sz="1400" dirty="0"/>
              <a:t>				</a:t>
            </a:r>
            <a:r>
              <a:rPr lang="en-US" sz="2000" b="1" u="sng" dirty="0" smtClean="0"/>
              <a:t>Ladder</a:t>
            </a:r>
            <a:r>
              <a:rPr lang="en-US" sz="1400" dirty="0"/>
              <a:t>			</a:t>
            </a:r>
            <a:r>
              <a:rPr lang="en-US" sz="2000" b="1" u="sng" dirty="0"/>
              <a:t>Income Rank (97)</a:t>
            </a:r>
          </a:p>
          <a:p>
            <a:pPr>
              <a:lnSpc>
                <a:spcPct val="80000"/>
              </a:lnSpc>
            </a:pPr>
            <a:r>
              <a:rPr lang="en-US" sz="1400" b="1" dirty="0"/>
              <a:t> </a:t>
            </a:r>
            <a:r>
              <a:rPr lang="en-US" sz="2000" b="1" dirty="0"/>
              <a:t>Denmark		8.0				  5</a:t>
            </a:r>
          </a:p>
          <a:p>
            <a:pPr>
              <a:lnSpc>
                <a:spcPct val="80000"/>
              </a:lnSpc>
            </a:pPr>
            <a:r>
              <a:rPr lang="en-US" sz="2000" b="1" dirty="0"/>
              <a:t> Finland		7.7				12</a:t>
            </a:r>
          </a:p>
          <a:p>
            <a:pPr>
              <a:lnSpc>
                <a:spcPct val="80000"/>
              </a:lnSpc>
            </a:pPr>
            <a:r>
              <a:rPr lang="en-US" sz="2000" b="1" dirty="0"/>
              <a:t> Switzerland		7.5				  4</a:t>
            </a:r>
          </a:p>
          <a:p>
            <a:pPr>
              <a:lnSpc>
                <a:spcPct val="80000"/>
              </a:lnSpc>
            </a:pPr>
            <a:r>
              <a:rPr lang="en-US" sz="2000" b="1" dirty="0"/>
              <a:t> Netherlands	</a:t>
            </a:r>
            <a:r>
              <a:rPr lang="en-US" sz="2000" b="1" dirty="0" smtClean="0"/>
              <a:t>	7.5</a:t>
            </a:r>
            <a:r>
              <a:rPr lang="en-US" sz="2000" b="1" dirty="0"/>
              <a:t>				  7</a:t>
            </a:r>
          </a:p>
          <a:p>
            <a:pPr>
              <a:lnSpc>
                <a:spcPct val="80000"/>
              </a:lnSpc>
            </a:pPr>
            <a:r>
              <a:rPr lang="en-US" sz="2000" b="1" dirty="0"/>
              <a:t> Canada		7.4				  8</a:t>
            </a:r>
          </a:p>
          <a:p>
            <a:pPr>
              <a:lnSpc>
                <a:spcPct val="80000"/>
              </a:lnSpc>
            </a:pPr>
            <a:r>
              <a:rPr lang="en-US" sz="2000" b="1" dirty="0"/>
              <a:t> Norway		7.4				  3</a:t>
            </a:r>
          </a:p>
          <a:p>
            <a:pPr>
              <a:lnSpc>
                <a:spcPct val="80000"/>
              </a:lnSpc>
            </a:pPr>
            <a:r>
              <a:rPr lang="en-US" sz="2000" b="1" dirty="0"/>
              <a:t> Sweden		7.4				13	</a:t>
            </a:r>
          </a:p>
          <a:p>
            <a:pPr>
              <a:lnSpc>
                <a:spcPct val="80000"/>
              </a:lnSpc>
            </a:pPr>
            <a:r>
              <a:rPr lang="en-US" sz="2000" b="1" dirty="0"/>
              <a:t> Australia		7.4				11</a:t>
            </a:r>
          </a:p>
          <a:p>
            <a:pPr>
              <a:lnSpc>
                <a:spcPct val="80000"/>
              </a:lnSpc>
            </a:pPr>
            <a:r>
              <a:rPr lang="en-US" sz="2000" b="1" dirty="0"/>
              <a:t> New Zealand	</a:t>
            </a:r>
            <a:r>
              <a:rPr lang="en-US" sz="2000" b="1" dirty="0" smtClean="0"/>
              <a:t>	7.3</a:t>
            </a:r>
            <a:r>
              <a:rPr lang="en-US" sz="2000" b="1" dirty="0"/>
              <a:t>				22	</a:t>
            </a:r>
          </a:p>
          <a:p>
            <a:pPr>
              <a:lnSpc>
                <a:spcPct val="80000"/>
              </a:lnSpc>
            </a:pPr>
            <a:r>
              <a:rPr lang="en-US" sz="2000" b="1" dirty="0"/>
              <a:t> Belgium		7.3				  9</a:t>
            </a:r>
          </a:p>
          <a:p>
            <a:pPr>
              <a:lnSpc>
                <a:spcPct val="80000"/>
              </a:lnSpc>
            </a:pPr>
            <a:r>
              <a:rPr lang="en-US" sz="2000" b="1" dirty="0"/>
              <a:t> United States	</a:t>
            </a:r>
            <a:r>
              <a:rPr lang="en-US" sz="2000" b="1" dirty="0" smtClean="0"/>
              <a:t>	7.2</a:t>
            </a:r>
            <a:r>
              <a:rPr lang="en-US" sz="2000" b="1" dirty="0"/>
              <a:t>				  1</a:t>
            </a:r>
          </a:p>
          <a:p>
            <a:pPr>
              <a:lnSpc>
                <a:spcPct val="80000"/>
              </a:lnSpc>
            </a:pPr>
            <a:r>
              <a:rPr lang="en-US" sz="2000" b="1" dirty="0"/>
              <a:t> Israel		7.2				20</a:t>
            </a:r>
          </a:p>
          <a:p>
            <a:pPr>
              <a:lnSpc>
                <a:spcPct val="80000"/>
              </a:lnSpc>
            </a:pPr>
            <a:r>
              <a:rPr lang="en-US" sz="2000" b="1" dirty="0" smtClean="0"/>
              <a:t> Spain</a:t>
            </a:r>
            <a:r>
              <a:rPr lang="en-US" sz="2000" b="1" dirty="0"/>
              <a:t>		7.2				19</a:t>
            </a:r>
          </a:p>
          <a:p>
            <a:pPr>
              <a:lnSpc>
                <a:spcPct val="80000"/>
              </a:lnSpc>
            </a:pPr>
            <a:r>
              <a:rPr lang="en-US" sz="2000" b="1" dirty="0"/>
              <a:t> Ireland		7.1				  2</a:t>
            </a:r>
          </a:p>
          <a:p>
            <a:pPr>
              <a:lnSpc>
                <a:spcPct val="80000"/>
              </a:lnSpc>
            </a:pPr>
            <a:endParaRPr lang="en-US" sz="2000" b="1" dirty="0"/>
          </a:p>
        </p:txBody>
      </p:sp>
    </p:spTree>
    <p:extLst>
      <p:ext uri="{BB962C8B-B14F-4D97-AF65-F5344CB8AC3E}">
        <p14:creationId xmlns:p14="http://schemas.microsoft.com/office/powerpoint/2010/main" val="2908808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idx="4294967295"/>
          </p:nvPr>
        </p:nvSpPr>
        <p:spPr/>
        <p:txBody>
          <a:bodyPr>
            <a:normAutofit fontScale="90000"/>
          </a:bodyPr>
          <a:lstStyle/>
          <a:p>
            <a:r>
              <a:rPr lang="en-US" sz="4000" b="1" u="sng">
                <a:solidFill>
                  <a:srgbClr val="FF0000"/>
                </a:solidFill>
              </a:rPr>
              <a:t>Beyond Money: </a:t>
            </a:r>
            <a:br>
              <a:rPr lang="en-US" sz="4000" b="1" u="sng">
                <a:solidFill>
                  <a:srgbClr val="FF0000"/>
                </a:solidFill>
              </a:rPr>
            </a:br>
            <a:r>
              <a:rPr lang="en-US" sz="4000" b="1" u="sng">
                <a:solidFill>
                  <a:srgbClr val="FF0000"/>
                </a:solidFill>
              </a:rPr>
              <a:t>A Tale of Two Nations</a:t>
            </a:r>
          </a:p>
        </p:txBody>
      </p:sp>
      <p:pic>
        <p:nvPicPr>
          <p:cNvPr id="11267"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286000" y="2217738"/>
            <a:ext cx="5791200" cy="4640262"/>
          </a:xfrm>
        </p:spPr>
      </p:pic>
    </p:spTree>
    <p:extLst>
      <p:ext uri="{BB962C8B-B14F-4D97-AF65-F5344CB8AC3E}">
        <p14:creationId xmlns:p14="http://schemas.microsoft.com/office/powerpoint/2010/main" val="13437863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idx="4294967295"/>
          </p:nvPr>
        </p:nvSpPr>
        <p:spPr/>
        <p:txBody>
          <a:bodyPr/>
          <a:lstStyle/>
          <a:p>
            <a:r>
              <a:rPr lang="en-US" sz="4000" b="1" u="sng" dirty="0">
                <a:solidFill>
                  <a:srgbClr val="FF0000"/>
                </a:solidFill>
              </a:rPr>
              <a:t>Subjective Well-Being</a:t>
            </a:r>
          </a:p>
        </p:txBody>
      </p:sp>
      <p:sp>
        <p:nvSpPr>
          <p:cNvPr id="13315" name="Content Placeholder 2"/>
          <p:cNvSpPr>
            <a:spLocks noGrp="1"/>
          </p:cNvSpPr>
          <p:nvPr>
            <p:ph idx="4294967295"/>
          </p:nvPr>
        </p:nvSpPr>
        <p:spPr>
          <a:xfrm>
            <a:off x="533400" y="1524000"/>
            <a:ext cx="8382000" cy="4525963"/>
          </a:xfrm>
        </p:spPr>
        <p:txBody>
          <a:bodyPr>
            <a:normAutofit/>
          </a:bodyPr>
          <a:lstStyle/>
          <a:p>
            <a:pPr>
              <a:lnSpc>
                <a:spcPct val="90000"/>
              </a:lnSpc>
              <a:buFontTx/>
              <a:buNone/>
            </a:pPr>
            <a:r>
              <a:rPr lang="en-US" dirty="0"/>
              <a:t>					</a:t>
            </a:r>
            <a:r>
              <a:rPr lang="en-US" sz="4000" dirty="0"/>
              <a:t>	</a:t>
            </a:r>
            <a:r>
              <a:rPr lang="en-US" sz="3600" b="1" dirty="0">
                <a:solidFill>
                  <a:schemeClr val="tx2">
                    <a:lumMod val="50000"/>
                  </a:schemeClr>
                </a:solidFill>
              </a:rPr>
              <a:t>South 	Costa</a:t>
            </a:r>
          </a:p>
          <a:p>
            <a:pPr>
              <a:lnSpc>
                <a:spcPct val="90000"/>
              </a:lnSpc>
              <a:buFontTx/>
              <a:buNone/>
            </a:pPr>
            <a:r>
              <a:rPr lang="en-US" sz="3600" b="1" dirty="0">
                <a:solidFill>
                  <a:schemeClr val="tx2">
                    <a:lumMod val="50000"/>
                  </a:schemeClr>
                </a:solidFill>
              </a:rPr>
              <a:t>						 </a:t>
            </a:r>
            <a:r>
              <a:rPr lang="en-US" sz="3600" b="1" u="sng" dirty="0">
                <a:solidFill>
                  <a:schemeClr val="tx2">
                    <a:lumMod val="50000"/>
                  </a:schemeClr>
                </a:solidFill>
              </a:rPr>
              <a:t>Korea</a:t>
            </a:r>
            <a:r>
              <a:rPr lang="en-US" sz="3600" b="1" dirty="0">
                <a:solidFill>
                  <a:schemeClr val="tx2">
                    <a:lumMod val="50000"/>
                  </a:schemeClr>
                </a:solidFill>
              </a:rPr>
              <a:t>	</a:t>
            </a:r>
            <a:r>
              <a:rPr lang="en-US" sz="3600" b="1" u="sng" dirty="0">
                <a:solidFill>
                  <a:schemeClr val="tx2">
                    <a:lumMod val="50000"/>
                  </a:schemeClr>
                </a:solidFill>
              </a:rPr>
              <a:t>  Rica</a:t>
            </a:r>
          </a:p>
          <a:p>
            <a:pPr>
              <a:lnSpc>
                <a:spcPct val="90000"/>
              </a:lnSpc>
              <a:buFontTx/>
              <a:buNone/>
            </a:pPr>
            <a:r>
              <a:rPr lang="en-US" sz="3600" b="1" dirty="0">
                <a:solidFill>
                  <a:schemeClr val="tx2">
                    <a:lumMod val="50000"/>
                  </a:schemeClr>
                </a:solidFill>
              </a:rPr>
              <a:t>Life Satisfaction		  5.65	 7.25</a:t>
            </a:r>
          </a:p>
          <a:p>
            <a:pPr>
              <a:lnSpc>
                <a:spcPct val="90000"/>
              </a:lnSpc>
              <a:buFontTx/>
              <a:buNone/>
            </a:pPr>
            <a:r>
              <a:rPr lang="en-US" sz="3600" b="1" dirty="0">
                <a:solidFill>
                  <a:schemeClr val="tx2">
                    <a:lumMod val="50000"/>
                  </a:schemeClr>
                </a:solidFill>
              </a:rPr>
              <a:t>Positive Feelings	   </a:t>
            </a:r>
            <a:r>
              <a:rPr lang="en-US" sz="3600" b="1" dirty="0" smtClean="0">
                <a:solidFill>
                  <a:schemeClr val="tx2">
                    <a:lumMod val="50000"/>
                  </a:schemeClr>
                </a:solidFill>
              </a:rPr>
              <a:t>	   .</a:t>
            </a:r>
            <a:r>
              <a:rPr lang="en-US" sz="3600" b="1" dirty="0">
                <a:solidFill>
                  <a:schemeClr val="tx2">
                    <a:lumMod val="50000"/>
                  </a:schemeClr>
                </a:solidFill>
              </a:rPr>
              <a:t>88	   </a:t>
            </a:r>
            <a:r>
              <a:rPr lang="en-US" sz="3600" b="1" dirty="0" smtClean="0">
                <a:solidFill>
                  <a:schemeClr val="tx2">
                    <a:lumMod val="50000"/>
                  </a:schemeClr>
                </a:solidFill>
              </a:rPr>
              <a:t>	  .</a:t>
            </a:r>
            <a:r>
              <a:rPr lang="en-US" sz="3600" b="1" dirty="0">
                <a:solidFill>
                  <a:schemeClr val="tx2">
                    <a:lumMod val="50000"/>
                  </a:schemeClr>
                </a:solidFill>
              </a:rPr>
              <a:t>67</a:t>
            </a:r>
          </a:p>
          <a:p>
            <a:pPr>
              <a:lnSpc>
                <a:spcPct val="90000"/>
              </a:lnSpc>
              <a:buFontTx/>
              <a:buNone/>
            </a:pPr>
            <a:r>
              <a:rPr lang="en-US" sz="3600" b="1" dirty="0">
                <a:solidFill>
                  <a:schemeClr val="tx2">
                    <a:lumMod val="50000"/>
                  </a:schemeClr>
                </a:solidFill>
              </a:rPr>
              <a:t>Negative Feelings         </a:t>
            </a:r>
            <a:r>
              <a:rPr lang="en-US" sz="3600" b="1" dirty="0" smtClean="0">
                <a:solidFill>
                  <a:schemeClr val="tx2">
                    <a:lumMod val="50000"/>
                  </a:schemeClr>
                </a:solidFill>
              </a:rPr>
              <a:t>	   .</a:t>
            </a:r>
            <a:r>
              <a:rPr lang="en-US" sz="3600" b="1" dirty="0">
                <a:solidFill>
                  <a:schemeClr val="tx2">
                    <a:lumMod val="50000"/>
                  </a:schemeClr>
                </a:solidFill>
              </a:rPr>
              <a:t>22	   </a:t>
            </a:r>
            <a:r>
              <a:rPr lang="en-US" sz="3600" b="1" dirty="0" smtClean="0">
                <a:solidFill>
                  <a:schemeClr val="tx2">
                    <a:lumMod val="50000"/>
                  </a:schemeClr>
                </a:solidFill>
              </a:rPr>
              <a:t>       .</a:t>
            </a:r>
            <a:r>
              <a:rPr lang="en-US" sz="3600" b="1" dirty="0">
                <a:solidFill>
                  <a:schemeClr val="tx2">
                    <a:lumMod val="50000"/>
                  </a:schemeClr>
                </a:solidFill>
              </a:rPr>
              <a:t>20</a:t>
            </a:r>
          </a:p>
          <a:p>
            <a:pPr>
              <a:lnSpc>
                <a:spcPct val="90000"/>
              </a:lnSpc>
              <a:buFontTx/>
              <a:buNone/>
            </a:pPr>
            <a:endParaRPr lang="en-US" sz="3600" b="1" dirty="0">
              <a:solidFill>
                <a:schemeClr val="tx2">
                  <a:lumMod val="50000"/>
                </a:schemeClr>
              </a:solidFill>
            </a:endParaRPr>
          </a:p>
          <a:p>
            <a:pPr>
              <a:lnSpc>
                <a:spcPct val="90000"/>
              </a:lnSpc>
              <a:buFontTx/>
              <a:buNone/>
            </a:pPr>
            <a:r>
              <a:rPr lang="en-US" sz="3600" b="1" dirty="0">
                <a:solidFill>
                  <a:schemeClr val="tx2">
                    <a:lumMod val="50000"/>
                  </a:schemeClr>
                </a:solidFill>
              </a:rPr>
              <a:t>GDP/Person	$		46,500	12,800</a:t>
            </a:r>
          </a:p>
          <a:p>
            <a:pPr>
              <a:lnSpc>
                <a:spcPct val="90000"/>
              </a:lnSpc>
              <a:buFontTx/>
              <a:buNone/>
            </a:pPr>
            <a:endParaRPr lang="en-US" sz="3600" b="1" dirty="0">
              <a:solidFill>
                <a:srgbClr val="FF0000"/>
              </a:solidFill>
            </a:endParaRPr>
          </a:p>
          <a:p>
            <a:pPr>
              <a:lnSpc>
                <a:spcPct val="90000"/>
              </a:lnSpc>
              <a:buFontTx/>
              <a:buNone/>
            </a:pPr>
            <a:endParaRPr lang="en-US" sz="3600" b="1" dirty="0">
              <a:solidFill>
                <a:srgbClr val="FF0000"/>
              </a:solidFill>
            </a:endParaRPr>
          </a:p>
        </p:txBody>
      </p:sp>
    </p:spTree>
    <p:extLst>
      <p:ext uri="{BB962C8B-B14F-4D97-AF65-F5344CB8AC3E}">
        <p14:creationId xmlns:p14="http://schemas.microsoft.com/office/powerpoint/2010/main" val="23980154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solidFill>
                  <a:srgbClr val="FF0000"/>
                </a:solidFill>
              </a:rPr>
              <a:t>In General</a:t>
            </a:r>
            <a:endParaRPr lang="en-US" sz="5400" b="1" u="sng" dirty="0">
              <a:solidFill>
                <a:srgbClr val="FF0000"/>
              </a:solidFill>
            </a:endParaRPr>
          </a:p>
        </p:txBody>
      </p:sp>
      <p:sp>
        <p:nvSpPr>
          <p:cNvPr id="3" name="Content Placeholder 2"/>
          <p:cNvSpPr>
            <a:spLocks noGrp="1"/>
          </p:cNvSpPr>
          <p:nvPr>
            <p:ph idx="1"/>
          </p:nvPr>
        </p:nvSpPr>
        <p:spPr>
          <a:xfrm>
            <a:off x="914400" y="1524000"/>
            <a:ext cx="8229600" cy="4525963"/>
          </a:xfrm>
        </p:spPr>
        <p:txBody>
          <a:bodyPr/>
          <a:lstStyle/>
          <a:p>
            <a:r>
              <a:rPr lang="en-US" sz="4400" b="1" dirty="0" smtClean="0">
                <a:solidFill>
                  <a:schemeClr val="tx2">
                    <a:lumMod val="50000"/>
                  </a:schemeClr>
                </a:solidFill>
              </a:rPr>
              <a:t>High income nations higher in life satisfaction</a:t>
            </a:r>
          </a:p>
          <a:p>
            <a:endParaRPr lang="en-US" sz="4400" b="1" dirty="0">
              <a:solidFill>
                <a:schemeClr val="tx2">
                  <a:lumMod val="50000"/>
                </a:schemeClr>
              </a:solidFill>
            </a:endParaRPr>
          </a:p>
          <a:p>
            <a:r>
              <a:rPr lang="en-US" sz="4400" b="1" dirty="0" smtClean="0">
                <a:solidFill>
                  <a:schemeClr val="tx2">
                    <a:lumMod val="50000"/>
                  </a:schemeClr>
                </a:solidFill>
              </a:rPr>
              <a:t>Also higher in stress</a:t>
            </a:r>
            <a:endParaRPr lang="en-US" sz="4400" b="1" dirty="0">
              <a:solidFill>
                <a:schemeClr val="tx2">
                  <a:lumMod val="50000"/>
                </a:schemeClr>
              </a:solidFill>
            </a:endParaRPr>
          </a:p>
        </p:txBody>
      </p:sp>
    </p:spTree>
    <p:extLst>
      <p:ext uri="{BB962C8B-B14F-4D97-AF65-F5344CB8AC3E}">
        <p14:creationId xmlns:p14="http://schemas.microsoft.com/office/powerpoint/2010/main" val="283595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idx="4294967295"/>
          </p:nvPr>
        </p:nvSpPr>
        <p:spPr>
          <a:xfrm>
            <a:off x="1371600" y="6553200"/>
            <a:ext cx="7772400" cy="1470025"/>
          </a:xfrm>
        </p:spPr>
        <p:txBody>
          <a:bodyPr/>
          <a:lstStyle/>
          <a:p>
            <a:pPr eaLnBrk="1" hangingPunct="1"/>
            <a:endParaRPr lang="en-US" smtClean="0"/>
          </a:p>
        </p:txBody>
      </p:sp>
      <p:sp>
        <p:nvSpPr>
          <p:cNvPr id="65539" name="Rectangle 3"/>
          <p:cNvSpPr>
            <a:spLocks noGrp="1" noChangeArrowheads="1"/>
          </p:cNvSpPr>
          <p:nvPr>
            <p:ph type="subTitle" idx="4294967295"/>
          </p:nvPr>
        </p:nvSpPr>
        <p:spPr>
          <a:xfrm flipV="1">
            <a:off x="8991600" y="6172200"/>
            <a:ext cx="152400" cy="152400"/>
          </a:xfrm>
        </p:spPr>
        <p:txBody>
          <a:bodyPr>
            <a:normAutofit fontScale="77500" lnSpcReduction="20000"/>
          </a:bodyPr>
          <a:lstStyle/>
          <a:p>
            <a:pPr marL="0" indent="0" algn="ctr" eaLnBrk="1" hangingPunct="1">
              <a:lnSpc>
                <a:spcPct val="80000"/>
              </a:lnSpc>
              <a:buFontTx/>
              <a:buNone/>
            </a:pPr>
            <a:endParaRPr lang="en-US" sz="800" smtClean="0">
              <a:solidFill>
                <a:srgbClr val="898989"/>
              </a:solidFill>
            </a:endParaRPr>
          </a:p>
        </p:txBody>
      </p:sp>
      <p:pic>
        <p:nvPicPr>
          <p:cNvPr id="65540" name="Picture 4" descr="policy book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667000" cy="369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76200"/>
            <a:ext cx="2447925" cy="370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2" name="Picture 1" descr="Z:\Books Production\a&amp;s books production\all books wip\designer cover files for content store  - do not delete\9781405146616_bi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152400"/>
            <a:ext cx="24384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Picture 5" descr="Volume 2 Cov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810000"/>
            <a:ext cx="20462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Picture 4" descr="Volume 1 Cover (cropped for fly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3962400"/>
            <a:ext cx="231616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Picture 6" descr="Volume 3 Cover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3200" y="3852863"/>
            <a:ext cx="2214563" cy="346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6" name="Subtitle 11"/>
          <p:cNvSpPr>
            <a:spLocks noGrp="1"/>
          </p:cNvSpPr>
          <p:nvPr>
            <p:ph type="subTitle" idx="4294967295"/>
          </p:nvPr>
        </p:nvSpPr>
        <p:spPr>
          <a:xfrm>
            <a:off x="1371600" y="4038600"/>
            <a:ext cx="6400800" cy="1752600"/>
          </a:xfrm>
        </p:spPr>
        <p:txBody>
          <a:bodyPr/>
          <a:lstStyle/>
          <a:p>
            <a:pPr marL="0" indent="0" algn="ctr" eaLnBrk="1" hangingPunct="1">
              <a:buFontTx/>
              <a:buNone/>
            </a:pPr>
            <a:endParaRPr lang="en-US" smtClean="0">
              <a:solidFill>
                <a:srgbClr val="898989"/>
              </a:solidFill>
            </a:endParaRPr>
          </a:p>
        </p:txBody>
      </p:sp>
    </p:spTree>
    <p:extLst>
      <p:ext uri="{BB962C8B-B14F-4D97-AF65-F5344CB8AC3E}">
        <p14:creationId xmlns:p14="http://schemas.microsoft.com/office/powerpoint/2010/main" val="19028893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855"/>
            <a:ext cx="8229600" cy="1143000"/>
          </a:xfrm>
        </p:spPr>
        <p:txBody>
          <a:bodyPr/>
          <a:lstStyle/>
          <a:p>
            <a:r>
              <a:rPr lang="en-US" b="1" u="sng" dirty="0" smtClean="0">
                <a:solidFill>
                  <a:srgbClr val="FF0000"/>
                </a:solidFill>
              </a:rPr>
              <a:t>Income and Enjoying Life</a:t>
            </a:r>
            <a:endParaRPr lang="en-US" b="1" u="sng" dirty="0">
              <a:solidFill>
                <a:srgbClr val="FF0000"/>
              </a:solidFill>
            </a:endParaRPr>
          </a:p>
        </p:txBody>
      </p:sp>
      <p:sp>
        <p:nvSpPr>
          <p:cNvPr id="5" name="Content Placeholder 4"/>
          <p:cNvSpPr>
            <a:spLocks noGrp="1"/>
          </p:cNvSpPr>
          <p:nvPr>
            <p:ph idx="1"/>
          </p:nvPr>
        </p:nvSpPr>
        <p:spPr>
          <a:xfrm flipH="1">
            <a:off x="8686799" y="6080444"/>
            <a:ext cx="45719" cy="45719"/>
          </a:xfrm>
        </p:spPr>
        <p:txBody>
          <a:bodyPr>
            <a:normAutofit fontScale="25000" lnSpcReduction="20000"/>
          </a:bodyPr>
          <a:lstStyle/>
          <a:p>
            <a:endParaRPr lang="en-US" dirty="0" smtClean="0"/>
          </a:p>
          <a:p>
            <a:endParaRPr lang="en-US" dirty="0" smtClean="0"/>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107868"/>
            <a:ext cx="7176256" cy="5750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963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1143000"/>
          </a:xfrm>
        </p:spPr>
        <p:txBody>
          <a:bodyPr/>
          <a:lstStyle/>
          <a:p>
            <a:pPr eaLnBrk="1" hangingPunct="1"/>
            <a:endParaRPr lang="en-US" b="1" u="sng" dirty="0" smtClean="0"/>
          </a:p>
        </p:txBody>
      </p:sp>
      <p:sp>
        <p:nvSpPr>
          <p:cNvPr id="11267" name="Rectangle 3"/>
          <p:cNvSpPr>
            <a:spLocks noGrp="1" noChangeArrowheads="1"/>
          </p:cNvSpPr>
          <p:nvPr>
            <p:ph type="body" idx="1"/>
          </p:nvPr>
        </p:nvSpPr>
        <p:spPr>
          <a:xfrm flipV="1">
            <a:off x="457200" y="6126163"/>
            <a:ext cx="8229600" cy="80962"/>
          </a:xfrm>
        </p:spPr>
        <p:txBody>
          <a:bodyPr>
            <a:normAutofit fontScale="25000" lnSpcReduction="20000"/>
          </a:bodyPr>
          <a:lstStyle/>
          <a:p>
            <a:pPr eaLnBrk="1" hangingPunct="1">
              <a:lnSpc>
                <a:spcPct val="80000"/>
              </a:lnSpc>
            </a:pPr>
            <a:endParaRPr lang="en-US" sz="800" smtClean="0"/>
          </a:p>
        </p:txBody>
      </p:sp>
      <p:sp>
        <p:nvSpPr>
          <p:cNvPr id="11268" name="Rectangle 4"/>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p>
        </p:txBody>
      </p:sp>
      <p:graphicFrame>
        <p:nvGraphicFramePr>
          <p:cNvPr id="11269" name="Object 5"/>
          <p:cNvGraphicFramePr>
            <a:graphicFrameLocks noChangeAspect="1"/>
          </p:cNvGraphicFramePr>
          <p:nvPr/>
        </p:nvGraphicFramePr>
        <p:xfrm>
          <a:off x="1676400" y="1192213"/>
          <a:ext cx="7086600" cy="5635625"/>
        </p:xfrm>
        <a:graphic>
          <a:graphicData uri="http://schemas.openxmlformats.org/presentationml/2006/ole">
            <mc:AlternateContent xmlns:mc="http://schemas.openxmlformats.org/markup-compatibility/2006">
              <mc:Choice xmlns:v="urn:schemas-microsoft-com:vml" Requires="v">
                <p:oleObj spid="_x0000_s1110" name="Picture" r:id="rId3" imgW="6393600" imgH="5529600" progId="StaticEnhancedMetafile">
                  <p:embed/>
                </p:oleObj>
              </mc:Choice>
              <mc:Fallback>
                <p:oleObj name="Picture" r:id="rId3" imgW="6393600" imgH="5529600" progId="StaticEnhanced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192213"/>
                        <a:ext cx="708660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355090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p:nvPr>
        </p:nvSpPr>
        <p:spPr/>
        <p:txBody>
          <a:bodyPr/>
          <a:lstStyle/>
          <a:p>
            <a:endParaRPr lang="en-US"/>
          </a:p>
        </p:txBody>
      </p:sp>
      <p:sp>
        <p:nvSpPr>
          <p:cNvPr id="139267" name="Rectangle 3"/>
          <p:cNvSpPr>
            <a:spLocks noGrp="1" noChangeArrowheads="1"/>
          </p:cNvSpPr>
          <p:nvPr>
            <p:ph type="body" idx="1"/>
          </p:nvPr>
        </p:nvSpPr>
        <p:spPr>
          <a:xfrm>
            <a:off x="533400" y="304800"/>
            <a:ext cx="8153400" cy="5821363"/>
          </a:xfrm>
        </p:spPr>
        <p:txBody>
          <a:bodyPr/>
          <a:lstStyle/>
          <a:p>
            <a:endParaRPr lang="en-US" dirty="0"/>
          </a:p>
        </p:txBody>
      </p:sp>
      <p:pic>
        <p:nvPicPr>
          <p:cNvPr id="1392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4588" y="1328738"/>
            <a:ext cx="6856412"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5096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solidFill>
                  <a:srgbClr val="FF0000"/>
                </a:solidFill>
              </a:rPr>
              <a:t>Materialism Can Be Bad</a:t>
            </a:r>
            <a:endParaRPr lang="en-US" sz="5400" b="1" u="sng" dirty="0">
              <a:solidFill>
                <a:srgbClr val="FF0000"/>
              </a:solidFill>
            </a:endParaRPr>
          </a:p>
        </p:txBody>
      </p:sp>
      <p:sp>
        <p:nvSpPr>
          <p:cNvPr id="3" name="Content Placeholder 2"/>
          <p:cNvSpPr>
            <a:spLocks noGrp="1"/>
          </p:cNvSpPr>
          <p:nvPr>
            <p:ph idx="1"/>
          </p:nvPr>
        </p:nvSpPr>
        <p:spPr>
          <a:xfrm>
            <a:off x="2057400" y="1219200"/>
            <a:ext cx="5867400" cy="4525963"/>
          </a:xfrm>
        </p:spPr>
        <p:txBody>
          <a:bodyPr/>
          <a:lstStyle/>
          <a:p>
            <a:endParaRPr lang="en-US" dirty="0" smtClean="0"/>
          </a:p>
          <a:p>
            <a:pPr marL="0" indent="0">
              <a:buNone/>
            </a:pPr>
            <a:r>
              <a:rPr lang="en-US" sz="6000" b="1" dirty="0" smtClean="0">
                <a:solidFill>
                  <a:schemeClr val="tx2">
                    <a:lumMod val="50000"/>
                  </a:schemeClr>
                </a:solidFill>
              </a:rPr>
              <a:t>Valuing money more than other things can lower SWB</a:t>
            </a:r>
            <a:endParaRPr lang="en-US" sz="6000" b="1" dirty="0">
              <a:solidFill>
                <a:schemeClr val="tx2">
                  <a:lumMod val="50000"/>
                </a:schemeClr>
              </a:solidFill>
            </a:endParaRPr>
          </a:p>
        </p:txBody>
      </p:sp>
    </p:spTree>
    <p:extLst>
      <p:ext uri="{BB962C8B-B14F-4D97-AF65-F5344CB8AC3E}">
        <p14:creationId xmlns:p14="http://schemas.microsoft.com/office/powerpoint/2010/main" val="50135556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04800" y="609600"/>
            <a:ext cx="8229600" cy="1139825"/>
          </a:xfrm>
        </p:spPr>
        <p:txBody>
          <a:bodyPr>
            <a:normAutofit fontScale="90000"/>
          </a:bodyPr>
          <a:lstStyle/>
          <a:p>
            <a:r>
              <a:rPr lang="en-US" sz="4000" b="1" u="sng" dirty="0">
                <a:solidFill>
                  <a:srgbClr val="FF0000"/>
                </a:solidFill>
              </a:rPr>
              <a:t>Materialism When Entering College, &amp; Income and Life Satisfaction at Age 38</a:t>
            </a:r>
            <a:br>
              <a:rPr lang="en-US" sz="4000" b="1" u="sng" dirty="0">
                <a:solidFill>
                  <a:srgbClr val="FF0000"/>
                </a:solidFill>
              </a:rPr>
            </a:br>
            <a:r>
              <a:rPr lang="en-US" sz="1800" b="1" u="sng" dirty="0">
                <a:solidFill>
                  <a:srgbClr val="FF0000"/>
                </a:solidFill>
              </a:rPr>
              <a:t>(Nickerson, Kahneman, Diener, &amp; Schwarz, </a:t>
            </a:r>
            <a:r>
              <a:rPr lang="en-US" sz="1800" b="1" i="1" u="sng" dirty="0">
                <a:solidFill>
                  <a:srgbClr val="FF0000"/>
                </a:solidFill>
              </a:rPr>
              <a:t>Psych. Science</a:t>
            </a:r>
            <a:r>
              <a:rPr lang="en-US" sz="1800" b="1" u="sng" dirty="0">
                <a:solidFill>
                  <a:srgbClr val="FF0000"/>
                </a:solidFill>
              </a:rPr>
              <a:t>, 2003)</a:t>
            </a:r>
            <a:endParaRPr lang="en-US" sz="4000" b="1" u="sng" dirty="0">
              <a:solidFill>
                <a:srgbClr val="FF0000"/>
              </a:solidFill>
            </a:endParaRPr>
          </a:p>
        </p:txBody>
      </p:sp>
      <p:graphicFrame>
        <p:nvGraphicFramePr>
          <p:cNvPr id="29699" name="Object 3"/>
          <p:cNvGraphicFramePr>
            <a:graphicFrameLocks noGrp="1" noChangeAspect="1"/>
          </p:cNvGraphicFramePr>
          <p:nvPr>
            <p:ph type="chart" idx="1"/>
          </p:nvPr>
        </p:nvGraphicFramePr>
        <p:xfrm>
          <a:off x="609600" y="2328863"/>
          <a:ext cx="8229600" cy="4529137"/>
        </p:xfrm>
        <a:graphic>
          <a:graphicData uri="http://schemas.openxmlformats.org/presentationml/2006/ole">
            <mc:AlternateContent xmlns:mc="http://schemas.openxmlformats.org/markup-compatibility/2006">
              <mc:Choice xmlns:v="urn:schemas-microsoft-com:vml" Requires="v">
                <p:oleObj spid="_x0000_s14375" name="Chart" r:id="rId3" imgW="8229687" imgH="4524357" progId="MSGraph.Chart.8">
                  <p:embed followColorScheme="full"/>
                </p:oleObj>
              </mc:Choice>
              <mc:Fallback>
                <p:oleObj name="Chart" r:id="rId3" imgW="8229687" imgH="4524357" progId="MSGraph.Chart.8">
                  <p:embed followColorScheme="full"/>
                  <p:pic>
                    <p:nvPicPr>
                      <p:cNvPr id="0" name=""/>
                      <p:cNvPicPr>
                        <a:picLocks noChangeAspect="1" noChangeArrowheads="1"/>
                      </p:cNvPicPr>
                      <p:nvPr/>
                    </p:nvPicPr>
                    <p:blipFill>
                      <a:blip r:embed="rId4"/>
                      <a:srcRect/>
                      <a:stretch>
                        <a:fillRect/>
                      </a:stretch>
                    </p:blipFill>
                    <p:spPr bwMode="auto">
                      <a:xfrm>
                        <a:off x="609600" y="2328863"/>
                        <a:ext cx="8229600" cy="4529137"/>
                      </a:xfrm>
                      <a:prstGeom prst="rect">
                        <a:avLst/>
                      </a:prstGeom>
                    </p:spPr>
                  </p:pic>
                </p:oleObj>
              </mc:Fallback>
            </mc:AlternateContent>
          </a:graphicData>
        </a:graphic>
      </p:graphicFrame>
    </p:spTree>
    <p:extLst>
      <p:ext uri="{BB962C8B-B14F-4D97-AF65-F5344CB8AC3E}">
        <p14:creationId xmlns:p14="http://schemas.microsoft.com/office/powerpoint/2010/main" val="195046694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normAutofit fontScale="92500" lnSpcReduction="20000"/>
          </a:bodyPr>
          <a:lstStyle/>
          <a:p>
            <a:pPr marL="0" indent="0">
              <a:buNone/>
            </a:pPr>
            <a:r>
              <a:rPr lang="en-US" b="1" u="sng" dirty="0" smtClean="0">
                <a:solidFill>
                  <a:srgbClr val="FF0000"/>
                </a:solidFill>
              </a:rPr>
              <a:t>Money and happiness:</a:t>
            </a:r>
          </a:p>
          <a:p>
            <a:pPr marL="0" indent="0">
              <a:buNone/>
            </a:pPr>
            <a:r>
              <a:rPr lang="en-US" dirty="0"/>
              <a:t>	</a:t>
            </a:r>
            <a:r>
              <a:rPr lang="en-US" b="1" dirty="0" smtClean="0"/>
              <a:t>Depends on aspirations</a:t>
            </a:r>
          </a:p>
          <a:p>
            <a:pPr marL="0" indent="0">
              <a:buNone/>
            </a:pPr>
            <a:r>
              <a:rPr lang="en-US" b="1" dirty="0"/>
              <a:t>	</a:t>
            </a:r>
            <a:r>
              <a:rPr lang="en-US" b="1" dirty="0" smtClean="0"/>
              <a:t>Depends on how money spent (Liz Dunn)</a:t>
            </a:r>
          </a:p>
          <a:p>
            <a:pPr marL="0" indent="0">
              <a:buNone/>
            </a:pPr>
            <a:r>
              <a:rPr lang="en-US" b="1" dirty="0"/>
              <a:t>	</a:t>
            </a:r>
            <a:r>
              <a:rPr lang="en-US" b="1" dirty="0" smtClean="0"/>
              <a:t>	Luxury goods vs. helping others</a:t>
            </a:r>
          </a:p>
          <a:p>
            <a:pPr marL="0" indent="0">
              <a:buNone/>
            </a:pPr>
            <a:r>
              <a:rPr lang="en-US" b="1" dirty="0"/>
              <a:t>	</a:t>
            </a:r>
            <a:r>
              <a:rPr lang="en-US" b="1" dirty="0" smtClean="0"/>
              <a:t>Depends on what is expected in the future</a:t>
            </a:r>
          </a:p>
          <a:p>
            <a:pPr marL="0" indent="0">
              <a:buNone/>
            </a:pPr>
            <a:r>
              <a:rPr lang="en-US" b="1" dirty="0"/>
              <a:t>	</a:t>
            </a:r>
            <a:r>
              <a:rPr lang="en-US" b="1" dirty="0" smtClean="0"/>
              <a:t>Depends on personal AND societal income</a:t>
            </a:r>
          </a:p>
          <a:p>
            <a:pPr marL="0" indent="0">
              <a:buNone/>
            </a:pPr>
            <a:r>
              <a:rPr lang="en-US" b="1" dirty="0"/>
              <a:t>	</a:t>
            </a:r>
            <a:r>
              <a:rPr lang="en-US" b="1" dirty="0" smtClean="0"/>
              <a:t>Depends on meeting basic needs vs.   		           luxury—declining marginal utility</a:t>
            </a:r>
          </a:p>
          <a:p>
            <a:pPr marL="0" indent="0">
              <a:buNone/>
            </a:pPr>
            <a:r>
              <a:rPr lang="en-US" b="1" dirty="0"/>
              <a:t>	</a:t>
            </a:r>
            <a:r>
              <a:rPr lang="en-US" b="1" dirty="0" smtClean="0"/>
              <a:t>Other factors can override income (e.g., </a:t>
            </a:r>
          </a:p>
          <a:p>
            <a:pPr marL="0" indent="0">
              <a:buNone/>
            </a:pPr>
            <a:r>
              <a:rPr lang="en-US" b="1" dirty="0"/>
              <a:t>	</a:t>
            </a:r>
            <a:r>
              <a:rPr lang="en-US" b="1" dirty="0" smtClean="0"/>
              <a:t>	S. Korea)</a:t>
            </a:r>
          </a:p>
          <a:p>
            <a:pPr marL="0" indent="0">
              <a:buNone/>
            </a:pPr>
            <a:r>
              <a:rPr lang="en-US" b="1" dirty="0"/>
              <a:t>	</a:t>
            </a:r>
            <a:r>
              <a:rPr lang="en-US" b="1" dirty="0" smtClean="0"/>
              <a:t>Depends on what type of SWB (life 			satisfaction vs. enjoying life</a:t>
            </a:r>
            <a:endParaRPr lang="en-US" b="1" dirty="0"/>
          </a:p>
        </p:txBody>
      </p:sp>
    </p:spTree>
    <p:extLst>
      <p:ext uri="{BB962C8B-B14F-4D97-AF65-F5344CB8AC3E}">
        <p14:creationId xmlns:p14="http://schemas.microsoft.com/office/powerpoint/2010/main" val="18268087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The Useful Fiction</a:t>
            </a:r>
            <a:endParaRPr lang="en-US" b="1" u="sng" dirty="0">
              <a:solidFill>
                <a:srgbClr val="FF0000"/>
              </a:solidFill>
            </a:endParaRPr>
          </a:p>
        </p:txBody>
      </p:sp>
      <p:sp>
        <p:nvSpPr>
          <p:cNvPr id="3" name="Content Placeholder 2"/>
          <p:cNvSpPr>
            <a:spLocks noGrp="1"/>
          </p:cNvSpPr>
          <p:nvPr>
            <p:ph idx="1"/>
          </p:nvPr>
        </p:nvSpPr>
        <p:spPr/>
        <p:txBody>
          <a:bodyPr/>
          <a:lstStyle/>
          <a:p>
            <a:endParaRPr lang="en-US" b="1" dirty="0" smtClean="0">
              <a:solidFill>
                <a:schemeClr val="tx2">
                  <a:lumMod val="50000"/>
                </a:schemeClr>
              </a:solidFill>
            </a:endParaRPr>
          </a:p>
          <a:p>
            <a:r>
              <a:rPr lang="en-US" b="1" dirty="0" smtClean="0">
                <a:solidFill>
                  <a:schemeClr val="tx2">
                    <a:lumMod val="50000"/>
                  </a:schemeClr>
                </a:solidFill>
              </a:rPr>
              <a:t>Money won’t make you happy = don’t sacrifice too many other things just to get rich. You need an enjoyable job and good social relationships too.</a:t>
            </a:r>
            <a:endParaRPr lang="en-US" b="1" dirty="0">
              <a:solidFill>
                <a:schemeClr val="tx2">
                  <a:lumMod val="50000"/>
                </a:schemeClr>
              </a:solidFill>
            </a:endParaRPr>
          </a:p>
        </p:txBody>
      </p:sp>
    </p:spTree>
    <p:extLst>
      <p:ext uri="{BB962C8B-B14F-4D97-AF65-F5344CB8AC3E}">
        <p14:creationId xmlns:p14="http://schemas.microsoft.com/office/powerpoint/2010/main" val="869574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3687762"/>
          </a:xfrm>
        </p:spPr>
        <p:txBody>
          <a:bodyPr>
            <a:normAutofit fontScale="90000"/>
          </a:bodyPr>
          <a:lstStyle/>
          <a:p>
            <a:r>
              <a:rPr lang="en-US" sz="6000" b="1" u="sng" dirty="0" smtClean="0">
                <a:solidFill>
                  <a:srgbClr val="FF0000"/>
                </a:solidFill>
              </a:rPr>
              <a:t>Money and Happiness</a:t>
            </a:r>
            <a:br>
              <a:rPr lang="en-US" sz="6000" b="1" u="sng" dirty="0" smtClean="0">
                <a:solidFill>
                  <a:srgbClr val="FF0000"/>
                </a:solidFill>
              </a:rPr>
            </a:br>
            <a:r>
              <a:rPr lang="en-US" sz="6000" b="1" u="sng" dirty="0" smtClean="0">
                <a:solidFill>
                  <a:srgbClr val="FF0000"/>
                </a:solidFill>
              </a:rPr>
              <a:t/>
            </a:r>
            <a:br>
              <a:rPr lang="en-US" sz="6000" b="1" u="sng" dirty="0" smtClean="0">
                <a:solidFill>
                  <a:srgbClr val="FF0000"/>
                </a:solidFill>
              </a:rPr>
            </a:br>
            <a:r>
              <a:rPr lang="en-US" sz="6000" b="1" u="sng" dirty="0">
                <a:solidFill>
                  <a:srgbClr val="FF0000"/>
                </a:solidFill>
              </a:rPr>
              <a:t/>
            </a:r>
            <a:br>
              <a:rPr lang="en-US" sz="6000" b="1" u="sng" dirty="0">
                <a:solidFill>
                  <a:srgbClr val="FF0000"/>
                </a:solidFill>
              </a:rPr>
            </a:br>
            <a:r>
              <a:rPr lang="en-US" sz="6000" b="1" u="sng" dirty="0" smtClean="0">
                <a:solidFill>
                  <a:srgbClr val="FF0000"/>
                </a:solidFill>
              </a:rPr>
              <a:t/>
            </a:r>
            <a:br>
              <a:rPr lang="en-US" sz="6000" b="1" u="sng" dirty="0" smtClean="0">
                <a:solidFill>
                  <a:srgbClr val="FF0000"/>
                </a:solidFill>
              </a:rPr>
            </a:br>
            <a:r>
              <a:rPr lang="en-US" sz="6000" b="1" u="sng" dirty="0">
                <a:solidFill>
                  <a:srgbClr val="FF0000"/>
                </a:solidFill>
              </a:rPr>
              <a:t/>
            </a:r>
            <a:br>
              <a:rPr lang="en-US" sz="6000" b="1" u="sng" dirty="0">
                <a:solidFill>
                  <a:srgbClr val="FF0000"/>
                </a:solidFill>
              </a:rPr>
            </a:br>
            <a:r>
              <a:rPr lang="en-US" sz="6000" b="1" u="sng" dirty="0" smtClean="0">
                <a:solidFill>
                  <a:srgbClr val="FF0000"/>
                </a:solidFill>
              </a:rPr>
              <a:t>-- Questions and Discussion</a:t>
            </a:r>
            <a:endParaRPr lang="en-US" sz="6000" b="1" u="sng" dirty="0">
              <a:solidFill>
                <a:srgbClr val="FF0000"/>
              </a:solidFill>
            </a:endParaRPr>
          </a:p>
        </p:txBody>
      </p:sp>
      <p:sp>
        <p:nvSpPr>
          <p:cNvPr id="3" name="Content Placeholder 2"/>
          <p:cNvSpPr>
            <a:spLocks noGrp="1"/>
          </p:cNvSpPr>
          <p:nvPr>
            <p:ph idx="1"/>
          </p:nvPr>
        </p:nvSpPr>
        <p:spPr>
          <a:xfrm>
            <a:off x="8382000" y="5791200"/>
            <a:ext cx="304800" cy="334963"/>
          </a:xfrm>
        </p:spPr>
        <p:txBody>
          <a:bodyPr>
            <a:normAutofit fontScale="55000" lnSpcReduction="20000"/>
          </a:bodyPr>
          <a:lstStyle/>
          <a:p>
            <a:endParaRPr lang="en-US" dirty="0"/>
          </a:p>
        </p:txBody>
      </p:sp>
      <p:sp>
        <p:nvSpPr>
          <p:cNvPr id="4" name="5-Point Star 3"/>
          <p:cNvSpPr/>
          <p:nvPr/>
        </p:nvSpPr>
        <p:spPr>
          <a:xfrm>
            <a:off x="4419600" y="2133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2151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solidFill>
                  <a:srgbClr val="FF0000"/>
                </a:solidFill>
              </a:rPr>
              <a:t>Declining Marginal Utility</a:t>
            </a:r>
            <a:endParaRPr lang="en-US" sz="5400" b="1" u="sng" dirty="0">
              <a:solidFill>
                <a:srgbClr val="FF0000"/>
              </a:solidFill>
            </a:endParaRPr>
          </a:p>
        </p:txBody>
      </p:sp>
      <p:sp>
        <p:nvSpPr>
          <p:cNvPr id="3" name="Content Placeholder 2"/>
          <p:cNvSpPr>
            <a:spLocks noGrp="1"/>
          </p:cNvSpPr>
          <p:nvPr>
            <p:ph idx="1"/>
          </p:nvPr>
        </p:nvSpPr>
        <p:spPr/>
        <p:txBody>
          <a:bodyPr>
            <a:normAutofit/>
          </a:bodyPr>
          <a:lstStyle/>
          <a:p>
            <a:r>
              <a:rPr lang="en-US" b="1" dirty="0" smtClean="0">
                <a:solidFill>
                  <a:schemeClr val="tx2">
                    <a:lumMod val="50000"/>
                  </a:schemeClr>
                </a:solidFill>
              </a:rPr>
              <a:t>Income</a:t>
            </a:r>
          </a:p>
          <a:p>
            <a:r>
              <a:rPr lang="en-US" b="1" dirty="0" smtClean="0">
                <a:solidFill>
                  <a:schemeClr val="tx2">
                    <a:lumMod val="50000"/>
                  </a:schemeClr>
                </a:solidFill>
              </a:rPr>
              <a:t>BUT – other resources also show DMU</a:t>
            </a:r>
            <a:endParaRPr lang="en-US" b="1" dirty="0">
              <a:solidFill>
                <a:schemeClr val="tx2">
                  <a:lumMod val="50000"/>
                </a:schemeClr>
              </a:solidFill>
            </a:endParaRPr>
          </a:p>
          <a:p>
            <a:pPr marL="0" indent="0">
              <a:buNone/>
            </a:pPr>
            <a:r>
              <a:rPr lang="en-US" b="1" dirty="0" smtClean="0">
                <a:solidFill>
                  <a:schemeClr val="tx2">
                    <a:lumMod val="50000"/>
                  </a:schemeClr>
                </a:solidFill>
              </a:rPr>
              <a:t>		Friends</a:t>
            </a:r>
          </a:p>
          <a:p>
            <a:pPr marL="0" indent="0">
              <a:buNone/>
            </a:pPr>
            <a:r>
              <a:rPr lang="en-US" b="1" dirty="0">
                <a:solidFill>
                  <a:schemeClr val="tx2">
                    <a:lumMod val="50000"/>
                  </a:schemeClr>
                </a:solidFill>
              </a:rPr>
              <a:t>	</a:t>
            </a:r>
            <a:r>
              <a:rPr lang="en-US" b="1" dirty="0" smtClean="0">
                <a:solidFill>
                  <a:schemeClr val="tx2">
                    <a:lumMod val="50000"/>
                  </a:schemeClr>
                </a:solidFill>
              </a:rPr>
              <a:t>	Leisure time</a:t>
            </a:r>
            <a:endParaRPr lang="en-US" b="1" dirty="0">
              <a:solidFill>
                <a:schemeClr val="tx2">
                  <a:lumMod val="50000"/>
                </a:schemeClr>
              </a:solidFill>
            </a:endParaRPr>
          </a:p>
          <a:p>
            <a:endParaRPr lang="en-US" b="1" dirty="0" smtClean="0">
              <a:solidFill>
                <a:schemeClr val="tx2">
                  <a:lumMod val="50000"/>
                </a:schemeClr>
              </a:solidFill>
            </a:endParaRPr>
          </a:p>
          <a:p>
            <a:r>
              <a:rPr lang="en-US" b="1" dirty="0" smtClean="0">
                <a:solidFill>
                  <a:schemeClr val="tx2">
                    <a:lumMod val="50000"/>
                  </a:schemeClr>
                </a:solidFill>
              </a:rPr>
              <a:t>So BALANCE in life. But also activities – meaning, skills and flow, and relationships</a:t>
            </a:r>
          </a:p>
        </p:txBody>
      </p:sp>
    </p:spTree>
    <p:extLst>
      <p:ext uri="{BB962C8B-B14F-4D97-AF65-F5344CB8AC3E}">
        <p14:creationId xmlns:p14="http://schemas.microsoft.com/office/powerpoint/2010/main" val="4196178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Benefits of High SWB</a:t>
            </a:r>
            <a:endParaRPr lang="en-US" b="1" u="sng" dirty="0">
              <a:solidFill>
                <a:srgbClr val="FF0000"/>
              </a:solidFill>
            </a:endParaRPr>
          </a:p>
        </p:txBody>
      </p:sp>
      <p:sp>
        <p:nvSpPr>
          <p:cNvPr id="3" name="Content Placeholder 2"/>
          <p:cNvSpPr>
            <a:spLocks noGrp="1"/>
          </p:cNvSpPr>
          <p:nvPr>
            <p:ph idx="1"/>
          </p:nvPr>
        </p:nvSpPr>
        <p:spPr/>
        <p:txBody>
          <a:bodyPr/>
          <a:lstStyle/>
          <a:p>
            <a:r>
              <a:rPr lang="en-US" b="1" dirty="0" smtClean="0"/>
              <a:t>High SWB CAUSES (Does not just follow from):</a:t>
            </a:r>
          </a:p>
          <a:p>
            <a:pPr marL="0" indent="0">
              <a:buNone/>
            </a:pPr>
            <a:r>
              <a:rPr lang="en-US" b="1" dirty="0"/>
              <a:t>	</a:t>
            </a:r>
            <a:r>
              <a:rPr lang="en-US" b="1" dirty="0" smtClean="0"/>
              <a:t>	Better health</a:t>
            </a:r>
          </a:p>
          <a:p>
            <a:pPr marL="0" indent="0">
              <a:buNone/>
            </a:pPr>
            <a:r>
              <a:rPr lang="en-US" b="1" dirty="0"/>
              <a:t>	</a:t>
            </a:r>
            <a:r>
              <a:rPr lang="en-US" b="1" dirty="0" smtClean="0"/>
              <a:t>	On average more longevity</a:t>
            </a:r>
          </a:p>
          <a:p>
            <a:pPr marL="0" indent="0">
              <a:buNone/>
            </a:pPr>
            <a:r>
              <a:rPr lang="en-US" b="1" dirty="0"/>
              <a:t>	</a:t>
            </a:r>
            <a:r>
              <a:rPr lang="en-US" b="1" dirty="0" smtClean="0"/>
              <a:t>	Better social relationships</a:t>
            </a:r>
          </a:p>
          <a:p>
            <a:pPr marL="0" indent="0">
              <a:buNone/>
            </a:pPr>
            <a:r>
              <a:rPr lang="en-US" b="1" dirty="0"/>
              <a:t>	</a:t>
            </a:r>
            <a:r>
              <a:rPr lang="en-US" b="1" dirty="0" smtClean="0"/>
              <a:t>	High income and work performance</a:t>
            </a:r>
            <a:endParaRPr lang="en-US" b="1" dirty="0"/>
          </a:p>
        </p:txBody>
      </p:sp>
    </p:spTree>
    <p:extLst>
      <p:ext uri="{BB962C8B-B14F-4D97-AF65-F5344CB8AC3E}">
        <p14:creationId xmlns:p14="http://schemas.microsoft.com/office/powerpoint/2010/main" val="2339850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rPr>
              <a:t>Myths:</a:t>
            </a:r>
            <a:br>
              <a:rPr lang="en-US" b="1" u="sng" dirty="0" smtClean="0">
                <a:solidFill>
                  <a:srgbClr val="FF0000"/>
                </a:solidFill>
              </a:rPr>
            </a:br>
            <a:r>
              <a:rPr lang="en-US" b="1" u="sng" dirty="0" smtClean="0">
                <a:solidFill>
                  <a:srgbClr val="FF0000"/>
                </a:solidFill>
              </a:rPr>
              <a:t>Misbeliefs and Oversimplifications</a:t>
            </a:r>
            <a:endParaRPr lang="en-US" b="1" u="sng" dirty="0">
              <a:solidFill>
                <a:srgbClr val="FF0000"/>
              </a:solidFill>
            </a:endParaRPr>
          </a:p>
        </p:txBody>
      </p:sp>
      <p:sp>
        <p:nvSpPr>
          <p:cNvPr id="3" name="Content Placeholder 2"/>
          <p:cNvSpPr>
            <a:spLocks noGrp="1"/>
          </p:cNvSpPr>
          <p:nvPr>
            <p:ph idx="1"/>
          </p:nvPr>
        </p:nvSpPr>
        <p:spPr/>
        <p:txBody>
          <a:bodyPr>
            <a:normAutofit fontScale="85000" lnSpcReduction="10000"/>
          </a:bodyPr>
          <a:lstStyle/>
          <a:p>
            <a:r>
              <a:rPr lang="en-US" b="1" dirty="0" smtClean="0">
                <a:solidFill>
                  <a:schemeClr val="tx2">
                    <a:lumMod val="50000"/>
                  </a:schemeClr>
                </a:solidFill>
              </a:rPr>
              <a:t>Happiness is 50 percent genes and 50 percent under our control</a:t>
            </a:r>
          </a:p>
          <a:p>
            <a:r>
              <a:rPr lang="en-US" b="1" dirty="0" smtClean="0">
                <a:solidFill>
                  <a:schemeClr val="tx2">
                    <a:lumMod val="50000"/>
                  </a:schemeClr>
                </a:solidFill>
              </a:rPr>
              <a:t>SWB is primarily personal</a:t>
            </a:r>
          </a:p>
          <a:p>
            <a:r>
              <a:rPr lang="en-US" b="1" dirty="0">
                <a:solidFill>
                  <a:schemeClr val="tx2">
                    <a:lumMod val="50000"/>
                  </a:schemeClr>
                </a:solidFill>
              </a:rPr>
              <a:t>Income is not important to </a:t>
            </a:r>
            <a:r>
              <a:rPr lang="en-US" b="1" dirty="0" smtClean="0">
                <a:solidFill>
                  <a:schemeClr val="tx2">
                    <a:lumMod val="50000"/>
                  </a:schemeClr>
                </a:solidFill>
              </a:rPr>
              <a:t>happiness</a:t>
            </a:r>
          </a:p>
          <a:p>
            <a:r>
              <a:rPr lang="en-US" b="1" dirty="0" smtClean="0">
                <a:solidFill>
                  <a:schemeClr val="tx2">
                    <a:lumMod val="50000"/>
                  </a:schemeClr>
                </a:solidFill>
              </a:rPr>
              <a:t>People adapt to conditions, even paraplegia, and so in the long-run happiness is within the person</a:t>
            </a:r>
          </a:p>
          <a:p>
            <a:r>
              <a:rPr lang="en-US" b="1" dirty="0" smtClean="0">
                <a:solidFill>
                  <a:schemeClr val="tx2">
                    <a:lumMod val="50000"/>
                  </a:schemeClr>
                </a:solidFill>
              </a:rPr>
              <a:t>Marriage makes people happier</a:t>
            </a:r>
          </a:p>
          <a:p>
            <a:r>
              <a:rPr lang="en-US" b="1" dirty="0">
                <a:solidFill>
                  <a:schemeClr val="tx2">
                    <a:lumMod val="50000"/>
                  </a:schemeClr>
                </a:solidFill>
              </a:rPr>
              <a:t>Religion makes people </a:t>
            </a:r>
            <a:r>
              <a:rPr lang="en-US" b="1" dirty="0" smtClean="0">
                <a:solidFill>
                  <a:schemeClr val="tx2">
                    <a:lumMod val="50000"/>
                  </a:schemeClr>
                </a:solidFill>
              </a:rPr>
              <a:t>happy</a:t>
            </a:r>
          </a:p>
          <a:p>
            <a:r>
              <a:rPr lang="en-US" b="1" dirty="0" err="1" smtClean="0">
                <a:solidFill>
                  <a:schemeClr val="tx2">
                    <a:lumMod val="50000"/>
                  </a:schemeClr>
                </a:solidFill>
              </a:rPr>
              <a:t>Eudaimonia</a:t>
            </a:r>
            <a:r>
              <a:rPr lang="en-US" b="1" dirty="0" smtClean="0">
                <a:solidFill>
                  <a:schemeClr val="tx2">
                    <a:lumMod val="50000"/>
                  </a:schemeClr>
                </a:solidFill>
              </a:rPr>
              <a:t> and SWB are clearly separable</a:t>
            </a:r>
          </a:p>
          <a:p>
            <a:r>
              <a:rPr lang="en-US" b="1" dirty="0" smtClean="0">
                <a:solidFill>
                  <a:schemeClr val="tx2">
                    <a:lumMod val="50000"/>
                  </a:schemeClr>
                </a:solidFill>
              </a:rPr>
              <a:t>Higher needs emerge after lower needs are met</a:t>
            </a:r>
            <a:endParaRPr lang="en-US" b="1" dirty="0">
              <a:solidFill>
                <a:schemeClr val="tx2">
                  <a:lumMod val="50000"/>
                </a:schemeClr>
              </a:solidFill>
            </a:endParaRPr>
          </a:p>
        </p:txBody>
      </p:sp>
    </p:spTree>
    <p:extLst>
      <p:ext uri="{BB962C8B-B14F-4D97-AF65-F5344CB8AC3E}">
        <p14:creationId xmlns:p14="http://schemas.microsoft.com/office/powerpoint/2010/main" val="24249453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normAutofit fontScale="90000"/>
          </a:bodyPr>
          <a:lstStyle/>
          <a:p>
            <a:r>
              <a:rPr lang="en-US" sz="4000" b="1"/>
              <a:t>Health &amp; Longevity</a:t>
            </a:r>
            <a:br>
              <a:rPr lang="en-US" sz="4000" b="1"/>
            </a:br>
            <a:r>
              <a:rPr lang="en-US" sz="4000" b="1"/>
              <a:t> The Nun Study</a:t>
            </a:r>
            <a:r>
              <a:rPr lang="en-US" sz="4000"/>
              <a:t> </a:t>
            </a:r>
            <a:br>
              <a:rPr lang="en-US" sz="4000"/>
            </a:br>
            <a:endParaRPr lang="en-US" sz="1400" b="1"/>
          </a:p>
        </p:txBody>
      </p:sp>
      <p:sp>
        <p:nvSpPr>
          <p:cNvPr id="161795" name="Rectangle 3"/>
          <p:cNvSpPr>
            <a:spLocks noGrp="1" noChangeArrowheads="1"/>
          </p:cNvSpPr>
          <p:nvPr>
            <p:ph idx="1"/>
          </p:nvPr>
        </p:nvSpPr>
        <p:spPr>
          <a:xfrm>
            <a:off x="533400" y="5486400"/>
            <a:ext cx="8148638" cy="904875"/>
          </a:xfrm>
        </p:spPr>
        <p:txBody>
          <a:bodyPr/>
          <a:lstStyle/>
          <a:p>
            <a:pPr>
              <a:buFontTx/>
              <a:buNone/>
            </a:pPr>
            <a:r>
              <a:rPr lang="en-US" sz="2800" b="1"/>
              <a:t>Dr. Snowdon with Sisters Agnes and Gertrude</a:t>
            </a:r>
          </a:p>
        </p:txBody>
      </p:sp>
    </p:spTree>
    <p:extLst>
      <p:ext uri="{BB962C8B-B14F-4D97-AF65-F5344CB8AC3E}">
        <p14:creationId xmlns:p14="http://schemas.microsoft.com/office/powerpoint/2010/main" val="141950753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normAutofit fontScale="90000"/>
          </a:bodyPr>
          <a:lstStyle/>
          <a:p>
            <a:r>
              <a:rPr lang="en-US" sz="4000"/>
              <a:t>Longevity: The Nun Study </a:t>
            </a:r>
            <a:br>
              <a:rPr lang="en-US" sz="4000"/>
            </a:br>
            <a:r>
              <a:rPr lang="en-US" sz="4000"/>
              <a:t>    </a:t>
            </a:r>
            <a:r>
              <a:rPr lang="en-US" sz="1400" b="1"/>
              <a:t>Danner, Snowden, &amp; Friesen, U Kentucky</a:t>
            </a:r>
          </a:p>
        </p:txBody>
      </p:sp>
      <p:sp>
        <p:nvSpPr>
          <p:cNvPr id="83971" name="Rectangle 3"/>
          <p:cNvSpPr>
            <a:spLocks noGrp="1" noChangeArrowheads="1"/>
          </p:cNvSpPr>
          <p:nvPr>
            <p:ph idx="1"/>
          </p:nvPr>
        </p:nvSpPr>
        <p:spPr>
          <a:xfrm>
            <a:off x="990600" y="1371600"/>
            <a:ext cx="7772400" cy="5029200"/>
          </a:xfrm>
        </p:spPr>
        <p:txBody>
          <a:bodyPr/>
          <a:lstStyle/>
          <a:p>
            <a:pPr>
              <a:buFontTx/>
              <a:buNone/>
            </a:pPr>
            <a:r>
              <a:rPr lang="en-US"/>
              <a:t>1. PA in autobiographies at age 22</a:t>
            </a:r>
          </a:p>
          <a:p>
            <a:pPr>
              <a:buFontTx/>
              <a:buNone/>
            </a:pPr>
            <a:r>
              <a:rPr lang="en-US"/>
              <a:t>2. Happy and less happy nuns living in same life circumstances through lifespa</a:t>
            </a:r>
          </a:p>
          <a:p>
            <a:pPr>
              <a:buFontTx/>
              <a:buNone/>
            </a:pPr>
            <a:endParaRPr lang="en-US"/>
          </a:p>
          <a:p>
            <a:pPr>
              <a:buFontTx/>
              <a:buNone/>
            </a:pPr>
            <a:r>
              <a:rPr lang="en-US" sz="3600" b="1"/>
              <a:t>How long do they live?</a:t>
            </a:r>
          </a:p>
        </p:txBody>
      </p:sp>
    </p:spTree>
    <p:extLst>
      <p:ext uri="{BB962C8B-B14F-4D97-AF65-F5344CB8AC3E}">
        <p14:creationId xmlns:p14="http://schemas.microsoft.com/office/powerpoint/2010/main" val="81126645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flipH="1">
            <a:off x="9372600" y="1325563"/>
            <a:ext cx="76200" cy="45719"/>
          </a:xfrm>
        </p:spPr>
        <p:txBody>
          <a:bodyPr>
            <a:normAutofit fontScale="90000"/>
          </a:bodyPr>
          <a:lstStyle/>
          <a:p>
            <a:endParaRPr lang="en-US" dirty="0"/>
          </a:p>
        </p:txBody>
      </p:sp>
      <p:sp>
        <p:nvSpPr>
          <p:cNvPr id="68611" name="Rectangle 3"/>
          <p:cNvSpPr>
            <a:spLocks noGrp="1" noChangeArrowheads="1"/>
          </p:cNvSpPr>
          <p:nvPr>
            <p:ph idx="1"/>
          </p:nvPr>
        </p:nvSpPr>
        <p:spPr>
          <a:xfrm>
            <a:off x="9296400" y="4876800"/>
            <a:ext cx="7315200" cy="4525963"/>
          </a:xfrm>
        </p:spPr>
        <p:txBody>
          <a:bodyPr/>
          <a:lstStyle/>
          <a:p>
            <a:endParaRPr lang="en-US"/>
          </a:p>
        </p:txBody>
      </p:sp>
      <p:sp>
        <p:nvSpPr>
          <p:cNvPr id="68612" name="Rectangle 4"/>
          <p:cNvSpPr>
            <a:spLocks noChangeArrowheads="1"/>
          </p:cNvSpPr>
          <p:nvPr/>
        </p:nvSpPr>
        <p:spPr bwMode="auto">
          <a:xfrm>
            <a:off x="304800" y="609600"/>
            <a:ext cx="82296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600" dirty="0">
                <a:solidFill>
                  <a:schemeClr val="accent2"/>
                </a:solidFill>
              </a:rPr>
              <a:t>               </a:t>
            </a:r>
            <a:r>
              <a:rPr lang="en-US" sz="4400" b="1" u="sng" dirty="0">
                <a:solidFill>
                  <a:srgbClr val="FF0000"/>
                </a:solidFill>
              </a:rPr>
              <a:t>Longevity in The Nun Study</a:t>
            </a:r>
          </a:p>
        </p:txBody>
      </p:sp>
      <p:sp>
        <p:nvSpPr>
          <p:cNvPr id="68613" name="Rectangle 5"/>
          <p:cNvSpPr>
            <a:spLocks noChangeArrowheads="1"/>
          </p:cNvSpPr>
          <p:nvPr/>
        </p:nvSpPr>
        <p:spPr bwMode="auto">
          <a:xfrm>
            <a:off x="1233616" y="1219200"/>
            <a:ext cx="73152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pPr>
            <a:endParaRPr lang="en-US" sz="2800" dirty="0"/>
          </a:p>
          <a:p>
            <a:pPr marL="342900" indent="-342900">
              <a:spcBef>
                <a:spcPct val="20000"/>
              </a:spcBef>
            </a:pPr>
            <a:endParaRPr lang="en-US" sz="2800" b="1" dirty="0">
              <a:solidFill>
                <a:schemeClr val="tx2">
                  <a:lumMod val="50000"/>
                </a:schemeClr>
              </a:solidFill>
            </a:endParaRPr>
          </a:p>
          <a:p>
            <a:pPr marL="342900" indent="-342900">
              <a:spcBef>
                <a:spcPct val="20000"/>
              </a:spcBef>
            </a:pPr>
            <a:r>
              <a:rPr lang="en-US" sz="2800" b="1" u="sng" dirty="0">
                <a:solidFill>
                  <a:schemeClr val="tx2">
                    <a:lumMod val="50000"/>
                  </a:schemeClr>
                </a:solidFill>
              </a:rPr>
              <a:t>Survival Rate at Age:</a:t>
            </a:r>
            <a:r>
              <a:rPr lang="en-US" sz="2800" b="1" dirty="0">
                <a:solidFill>
                  <a:schemeClr val="tx2">
                    <a:lumMod val="50000"/>
                  </a:schemeClr>
                </a:solidFill>
              </a:rPr>
              <a:t>		</a:t>
            </a:r>
            <a:r>
              <a:rPr lang="en-US" sz="2800" b="1" u="sng" dirty="0">
                <a:solidFill>
                  <a:schemeClr val="tx2">
                    <a:lumMod val="50000"/>
                  </a:schemeClr>
                </a:solidFill>
              </a:rPr>
              <a:t>85</a:t>
            </a:r>
            <a:r>
              <a:rPr lang="en-US" sz="2800" b="1" dirty="0">
                <a:solidFill>
                  <a:schemeClr val="tx2">
                    <a:lumMod val="50000"/>
                  </a:schemeClr>
                </a:solidFill>
              </a:rPr>
              <a:t>		 </a:t>
            </a:r>
            <a:r>
              <a:rPr lang="en-US" sz="2800" b="1" u="sng" dirty="0">
                <a:solidFill>
                  <a:schemeClr val="tx2">
                    <a:lumMod val="50000"/>
                  </a:schemeClr>
                </a:solidFill>
              </a:rPr>
              <a:t>93</a:t>
            </a:r>
          </a:p>
          <a:p>
            <a:pPr marL="342900" indent="-342900">
              <a:spcBef>
                <a:spcPct val="20000"/>
              </a:spcBef>
            </a:pPr>
            <a:endParaRPr lang="en-US" sz="2800" b="1" u="sng" dirty="0">
              <a:solidFill>
                <a:schemeClr val="tx2">
                  <a:lumMod val="50000"/>
                </a:schemeClr>
              </a:solidFill>
            </a:endParaRPr>
          </a:p>
          <a:p>
            <a:pPr marL="342900" indent="-342900">
              <a:spcBef>
                <a:spcPct val="20000"/>
              </a:spcBef>
            </a:pPr>
            <a:r>
              <a:rPr lang="en-US" sz="2800" b="1" dirty="0">
                <a:solidFill>
                  <a:schemeClr val="tx2">
                    <a:lumMod val="50000"/>
                  </a:schemeClr>
                </a:solidFill>
              </a:rPr>
              <a:t>Most Cheerful Quartile	</a:t>
            </a:r>
            <a:r>
              <a:rPr lang="en-US" sz="2800" b="1" dirty="0" smtClean="0">
                <a:solidFill>
                  <a:schemeClr val="tx2">
                    <a:lumMod val="50000"/>
                  </a:schemeClr>
                </a:solidFill>
              </a:rPr>
              <a:t>	79</a:t>
            </a:r>
            <a:r>
              <a:rPr lang="en-US" sz="2800" b="1" dirty="0">
                <a:solidFill>
                  <a:schemeClr val="tx2">
                    <a:lumMod val="50000"/>
                  </a:schemeClr>
                </a:solidFill>
              </a:rPr>
              <a:t>%		52%</a:t>
            </a:r>
          </a:p>
          <a:p>
            <a:pPr marL="342900" indent="-342900">
              <a:spcBef>
                <a:spcPct val="20000"/>
              </a:spcBef>
            </a:pPr>
            <a:endParaRPr lang="en-US" sz="2800" b="1" dirty="0">
              <a:solidFill>
                <a:schemeClr val="tx2">
                  <a:lumMod val="50000"/>
                </a:schemeClr>
              </a:solidFill>
            </a:endParaRPr>
          </a:p>
          <a:p>
            <a:pPr marL="342900" indent="-342900">
              <a:spcBef>
                <a:spcPct val="20000"/>
              </a:spcBef>
            </a:pPr>
            <a:r>
              <a:rPr lang="en-US" sz="2800" b="1" dirty="0">
                <a:solidFill>
                  <a:schemeClr val="tx2">
                    <a:lumMod val="50000"/>
                  </a:schemeClr>
                </a:solidFill>
              </a:rPr>
              <a:t>Least Cheerful	        		54%		18%</a:t>
            </a:r>
          </a:p>
          <a:p>
            <a:pPr marL="342900" indent="-342900">
              <a:spcBef>
                <a:spcPct val="20000"/>
              </a:spcBef>
            </a:pPr>
            <a:endParaRPr lang="en-US" sz="2800" b="1" dirty="0">
              <a:solidFill>
                <a:schemeClr val="accent2"/>
              </a:solidFill>
            </a:endParaRPr>
          </a:p>
          <a:p>
            <a:pPr marL="342900" indent="-342900">
              <a:spcBef>
                <a:spcPct val="20000"/>
              </a:spcBef>
            </a:pPr>
            <a:endParaRPr lang="en-US" sz="2800" b="1" dirty="0">
              <a:solidFill>
                <a:schemeClr val="accent2"/>
              </a:solidFill>
            </a:endParaRPr>
          </a:p>
        </p:txBody>
      </p:sp>
    </p:spTree>
    <p:extLst>
      <p:ext uri="{BB962C8B-B14F-4D97-AF65-F5344CB8AC3E}">
        <p14:creationId xmlns:p14="http://schemas.microsoft.com/office/powerpoint/2010/main" val="1595848300"/>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a:bodyPr>
          <a:lstStyle/>
          <a:p>
            <a:r>
              <a:rPr lang="en-US" sz="5400" b="1" u="sng" dirty="0" smtClean="0">
                <a:solidFill>
                  <a:srgbClr val="FF0000"/>
                </a:solidFill>
              </a:rPr>
              <a:t>My Doc Asks:</a:t>
            </a:r>
            <a:endParaRPr lang="en-US" sz="5400" b="1" u="sng" dirty="0">
              <a:solidFill>
                <a:srgbClr val="FF0000"/>
              </a:solidFill>
            </a:endParaRPr>
          </a:p>
        </p:txBody>
      </p:sp>
      <p:sp>
        <p:nvSpPr>
          <p:cNvPr id="84995" name="Rectangle 3"/>
          <p:cNvSpPr>
            <a:spLocks noGrp="1" noChangeArrowheads="1"/>
          </p:cNvSpPr>
          <p:nvPr>
            <p:ph idx="1"/>
          </p:nvPr>
        </p:nvSpPr>
        <p:spPr>
          <a:xfrm>
            <a:off x="-8534400" y="5715000"/>
            <a:ext cx="8229600" cy="4525963"/>
          </a:xfrm>
        </p:spPr>
        <p:txBody>
          <a:bodyPr/>
          <a:lstStyle/>
          <a:p>
            <a:endParaRPr lang="en-US" dirty="0"/>
          </a:p>
        </p:txBody>
      </p:sp>
      <p:sp>
        <p:nvSpPr>
          <p:cNvPr id="84996" name="Rectangle 4"/>
          <p:cNvSpPr>
            <a:spLocks noChangeArrowheads="1"/>
          </p:cNvSpPr>
          <p:nvPr/>
        </p:nvSpPr>
        <p:spPr bwMode="auto">
          <a:xfrm>
            <a:off x="2590800" y="1828800"/>
            <a:ext cx="64008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90000"/>
              </a:lnSpc>
              <a:spcBef>
                <a:spcPct val="50000"/>
              </a:spcBef>
            </a:pPr>
            <a:r>
              <a:rPr lang="en-US" sz="4000" b="1" dirty="0">
                <a:solidFill>
                  <a:schemeClr val="tx2">
                    <a:lumMod val="50000"/>
                  </a:schemeClr>
                </a:solidFill>
              </a:rPr>
              <a:t>Smoking 			</a:t>
            </a:r>
          </a:p>
          <a:p>
            <a:pPr>
              <a:lnSpc>
                <a:spcPct val="90000"/>
              </a:lnSpc>
              <a:spcBef>
                <a:spcPct val="50000"/>
              </a:spcBef>
            </a:pPr>
            <a:r>
              <a:rPr lang="en-US" sz="4000" b="1" dirty="0">
                <a:solidFill>
                  <a:schemeClr val="tx2">
                    <a:lumMod val="50000"/>
                  </a:schemeClr>
                </a:solidFill>
              </a:rPr>
              <a:t>Exercise				</a:t>
            </a:r>
          </a:p>
          <a:p>
            <a:pPr>
              <a:lnSpc>
                <a:spcPct val="90000"/>
              </a:lnSpc>
              <a:spcBef>
                <a:spcPct val="50000"/>
              </a:spcBef>
            </a:pPr>
            <a:r>
              <a:rPr lang="en-US" sz="4000" b="1" dirty="0">
                <a:solidFill>
                  <a:schemeClr val="tx2">
                    <a:lumMod val="50000"/>
                  </a:schemeClr>
                </a:solidFill>
              </a:rPr>
              <a:t>Seat belts	</a:t>
            </a:r>
          </a:p>
          <a:p>
            <a:pPr>
              <a:lnSpc>
                <a:spcPct val="90000"/>
              </a:lnSpc>
              <a:spcBef>
                <a:spcPct val="50000"/>
              </a:spcBef>
            </a:pPr>
            <a:r>
              <a:rPr lang="en-US" sz="4000" b="1" dirty="0">
                <a:solidFill>
                  <a:schemeClr val="tx2">
                    <a:lumMod val="50000"/>
                  </a:schemeClr>
                </a:solidFill>
              </a:rPr>
              <a:t>Weight			</a:t>
            </a:r>
          </a:p>
          <a:p>
            <a:pPr>
              <a:lnSpc>
                <a:spcPct val="90000"/>
              </a:lnSpc>
              <a:spcBef>
                <a:spcPct val="50000"/>
              </a:spcBef>
            </a:pPr>
            <a:r>
              <a:rPr lang="en-US" sz="4000" b="1" dirty="0" smtClean="0">
                <a:solidFill>
                  <a:schemeClr val="tx2">
                    <a:lumMod val="50000"/>
                  </a:schemeClr>
                </a:solidFill>
              </a:rPr>
              <a:t>Drinking</a:t>
            </a:r>
            <a:r>
              <a:rPr lang="en-US" sz="4000" b="1" dirty="0">
                <a:solidFill>
                  <a:schemeClr val="tx2">
                    <a:lumMod val="50000"/>
                  </a:schemeClr>
                </a:solidFill>
              </a:rPr>
              <a:t>	</a:t>
            </a:r>
            <a:r>
              <a:rPr lang="en-US" sz="4000" b="1" dirty="0" smtClean="0">
                <a:solidFill>
                  <a:schemeClr val="tx2">
                    <a:lumMod val="50000"/>
                  </a:schemeClr>
                </a:solidFill>
              </a:rPr>
              <a:t> alcohol</a:t>
            </a:r>
            <a:r>
              <a:rPr lang="en-US" sz="4000" b="1" dirty="0">
                <a:solidFill>
                  <a:schemeClr val="tx2">
                    <a:lumMod val="50000"/>
                  </a:schemeClr>
                </a:solidFill>
              </a:rPr>
              <a:t>	</a:t>
            </a:r>
            <a:r>
              <a:rPr lang="en-US" sz="2800" dirty="0">
                <a:solidFill>
                  <a:schemeClr val="accent2"/>
                </a:solidFill>
              </a:rPr>
              <a:t>		</a:t>
            </a:r>
          </a:p>
        </p:txBody>
      </p:sp>
    </p:spTree>
    <p:extLst>
      <p:ext uri="{BB962C8B-B14F-4D97-AF65-F5344CB8AC3E}">
        <p14:creationId xmlns:p14="http://schemas.microsoft.com/office/powerpoint/2010/main" val="322389090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10058400" y="381000"/>
            <a:ext cx="8229600" cy="1143000"/>
          </a:xfrm>
        </p:spPr>
        <p:txBody>
          <a:bodyPr/>
          <a:lstStyle/>
          <a:p>
            <a:endParaRPr lang="en-US" dirty="0"/>
          </a:p>
        </p:txBody>
      </p:sp>
      <p:sp>
        <p:nvSpPr>
          <p:cNvPr id="84995" name="Rectangle 3"/>
          <p:cNvSpPr>
            <a:spLocks noGrp="1" noChangeArrowheads="1"/>
          </p:cNvSpPr>
          <p:nvPr>
            <p:ph idx="1"/>
          </p:nvPr>
        </p:nvSpPr>
        <p:spPr>
          <a:xfrm>
            <a:off x="9753600" y="6553200"/>
            <a:ext cx="8229600" cy="4525963"/>
          </a:xfrm>
        </p:spPr>
        <p:txBody>
          <a:bodyPr/>
          <a:lstStyle/>
          <a:p>
            <a:endParaRPr lang="en-US"/>
          </a:p>
        </p:txBody>
      </p:sp>
      <p:sp>
        <p:nvSpPr>
          <p:cNvPr id="84996" name="Rectangle 4"/>
          <p:cNvSpPr>
            <a:spLocks noChangeArrowheads="1"/>
          </p:cNvSpPr>
          <p:nvPr/>
        </p:nvSpPr>
        <p:spPr bwMode="auto">
          <a:xfrm>
            <a:off x="1295400" y="685800"/>
            <a:ext cx="7696200" cy="507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sz="3600" b="1" dirty="0">
                <a:solidFill>
                  <a:schemeClr val="tx2">
                    <a:lumMod val="75000"/>
                  </a:schemeClr>
                </a:solidFill>
              </a:rPr>
              <a:t>Smoking (pack/day)			</a:t>
            </a:r>
          </a:p>
          <a:p>
            <a:pPr>
              <a:lnSpc>
                <a:spcPct val="90000"/>
              </a:lnSpc>
              <a:spcBef>
                <a:spcPct val="50000"/>
              </a:spcBef>
            </a:pPr>
            <a:r>
              <a:rPr lang="en-US" sz="3600" b="1" dirty="0">
                <a:solidFill>
                  <a:schemeClr val="tx2">
                    <a:lumMod val="75000"/>
                  </a:schemeClr>
                </a:solidFill>
              </a:rPr>
              <a:t>Exercise				</a:t>
            </a:r>
          </a:p>
          <a:p>
            <a:pPr>
              <a:lnSpc>
                <a:spcPct val="90000"/>
              </a:lnSpc>
              <a:spcBef>
                <a:spcPct val="50000"/>
              </a:spcBef>
            </a:pPr>
            <a:r>
              <a:rPr lang="en-US" sz="3600" b="1" dirty="0">
                <a:solidFill>
                  <a:schemeClr val="tx2">
                    <a:lumMod val="75000"/>
                  </a:schemeClr>
                </a:solidFill>
              </a:rPr>
              <a:t>Seat belts	</a:t>
            </a:r>
          </a:p>
          <a:p>
            <a:pPr>
              <a:lnSpc>
                <a:spcPct val="90000"/>
              </a:lnSpc>
              <a:spcBef>
                <a:spcPct val="50000"/>
              </a:spcBef>
            </a:pPr>
            <a:r>
              <a:rPr lang="en-US" sz="3600" b="1" dirty="0">
                <a:solidFill>
                  <a:schemeClr val="tx2">
                    <a:lumMod val="75000"/>
                  </a:schemeClr>
                </a:solidFill>
              </a:rPr>
              <a:t>Weight			</a:t>
            </a:r>
          </a:p>
          <a:p>
            <a:pPr>
              <a:lnSpc>
                <a:spcPct val="90000"/>
              </a:lnSpc>
              <a:spcBef>
                <a:spcPct val="50000"/>
              </a:spcBef>
            </a:pPr>
            <a:r>
              <a:rPr lang="en-US" sz="3600" b="1" dirty="0">
                <a:solidFill>
                  <a:schemeClr val="tx2">
                    <a:lumMod val="75000"/>
                  </a:schemeClr>
                </a:solidFill>
              </a:rPr>
              <a:t>Heavy drinking	</a:t>
            </a:r>
            <a:r>
              <a:rPr lang="en-US" sz="3600" b="1" dirty="0">
                <a:solidFill>
                  <a:srgbClr val="FF0000"/>
                </a:solidFill>
              </a:rPr>
              <a:t>			</a:t>
            </a:r>
          </a:p>
          <a:p>
            <a:pPr>
              <a:lnSpc>
                <a:spcPct val="90000"/>
              </a:lnSpc>
              <a:spcBef>
                <a:spcPct val="50000"/>
              </a:spcBef>
            </a:pPr>
            <a:r>
              <a:rPr lang="en-US" sz="3600" b="1" u="sng" dirty="0">
                <a:solidFill>
                  <a:srgbClr val="FF0000"/>
                </a:solidFill>
              </a:rPr>
              <a:t>Hey, Doc, what about:</a:t>
            </a:r>
          </a:p>
          <a:p>
            <a:pPr>
              <a:lnSpc>
                <a:spcPct val="90000"/>
              </a:lnSpc>
              <a:spcBef>
                <a:spcPct val="50000"/>
              </a:spcBef>
            </a:pPr>
            <a:r>
              <a:rPr lang="en-US" sz="2800" dirty="0">
                <a:solidFill>
                  <a:schemeClr val="accent2"/>
                </a:solidFill>
              </a:rPr>
              <a:t>                </a:t>
            </a:r>
            <a:endParaRPr lang="en-US" sz="2800" b="1" dirty="0">
              <a:solidFill>
                <a:schemeClr val="accent2"/>
              </a:solidFill>
            </a:endParaRPr>
          </a:p>
        </p:txBody>
      </p:sp>
    </p:spTree>
    <p:extLst>
      <p:ext uri="{BB962C8B-B14F-4D97-AF65-F5344CB8AC3E}">
        <p14:creationId xmlns:p14="http://schemas.microsoft.com/office/powerpoint/2010/main" val="214194876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endParaRPr lang="en-US"/>
          </a:p>
        </p:txBody>
      </p:sp>
      <p:sp>
        <p:nvSpPr>
          <p:cNvPr id="84995" name="Rectangle 3"/>
          <p:cNvSpPr>
            <a:spLocks noGrp="1" noChangeArrowheads="1"/>
          </p:cNvSpPr>
          <p:nvPr>
            <p:ph idx="1"/>
          </p:nvPr>
        </p:nvSpPr>
        <p:spPr/>
        <p:txBody>
          <a:bodyPr/>
          <a:lstStyle/>
          <a:p>
            <a:endParaRPr lang="en-US"/>
          </a:p>
        </p:txBody>
      </p:sp>
      <p:sp>
        <p:nvSpPr>
          <p:cNvPr id="84996" name="Rectangle 4"/>
          <p:cNvSpPr>
            <a:spLocks noChangeArrowheads="1"/>
          </p:cNvSpPr>
          <p:nvPr/>
        </p:nvSpPr>
        <p:spPr bwMode="auto">
          <a:xfrm>
            <a:off x="1295400" y="685800"/>
            <a:ext cx="7696200" cy="551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sz="2800" b="1" dirty="0">
                <a:solidFill>
                  <a:schemeClr val="accent2"/>
                </a:solidFill>
              </a:rPr>
              <a:t>Smoking (pack/day)			</a:t>
            </a:r>
          </a:p>
          <a:p>
            <a:pPr>
              <a:lnSpc>
                <a:spcPct val="90000"/>
              </a:lnSpc>
              <a:spcBef>
                <a:spcPct val="50000"/>
              </a:spcBef>
            </a:pPr>
            <a:r>
              <a:rPr lang="en-US" sz="2800" b="1" dirty="0">
                <a:solidFill>
                  <a:schemeClr val="accent2"/>
                </a:solidFill>
              </a:rPr>
              <a:t>Exercise				</a:t>
            </a:r>
          </a:p>
          <a:p>
            <a:pPr>
              <a:lnSpc>
                <a:spcPct val="90000"/>
              </a:lnSpc>
              <a:spcBef>
                <a:spcPct val="50000"/>
              </a:spcBef>
            </a:pPr>
            <a:r>
              <a:rPr lang="en-US" sz="2800" b="1" dirty="0">
                <a:solidFill>
                  <a:schemeClr val="accent2"/>
                </a:solidFill>
              </a:rPr>
              <a:t>Seat belts	</a:t>
            </a:r>
          </a:p>
          <a:p>
            <a:pPr>
              <a:lnSpc>
                <a:spcPct val="90000"/>
              </a:lnSpc>
              <a:spcBef>
                <a:spcPct val="50000"/>
              </a:spcBef>
            </a:pPr>
            <a:r>
              <a:rPr lang="en-US" sz="2800" b="1" dirty="0">
                <a:solidFill>
                  <a:schemeClr val="accent2"/>
                </a:solidFill>
              </a:rPr>
              <a:t>Weight			</a:t>
            </a:r>
          </a:p>
          <a:p>
            <a:pPr>
              <a:lnSpc>
                <a:spcPct val="90000"/>
              </a:lnSpc>
              <a:spcBef>
                <a:spcPct val="50000"/>
              </a:spcBef>
            </a:pPr>
            <a:r>
              <a:rPr lang="en-US" sz="2800" b="1" dirty="0">
                <a:solidFill>
                  <a:schemeClr val="accent2"/>
                </a:solidFill>
              </a:rPr>
              <a:t>Heavy drinking</a:t>
            </a:r>
            <a:r>
              <a:rPr lang="en-US" sz="2800" dirty="0">
                <a:solidFill>
                  <a:schemeClr val="accent2"/>
                </a:solidFill>
              </a:rPr>
              <a:t>				</a:t>
            </a:r>
          </a:p>
          <a:p>
            <a:pPr>
              <a:lnSpc>
                <a:spcPct val="90000"/>
              </a:lnSpc>
              <a:spcBef>
                <a:spcPct val="50000"/>
              </a:spcBef>
            </a:pPr>
            <a:r>
              <a:rPr lang="en-US" sz="2800" u="sng" dirty="0">
                <a:solidFill>
                  <a:schemeClr val="accent2"/>
                </a:solidFill>
              </a:rPr>
              <a:t>Hey, Doc, what about:</a:t>
            </a:r>
          </a:p>
          <a:p>
            <a:pPr>
              <a:lnSpc>
                <a:spcPct val="90000"/>
              </a:lnSpc>
              <a:spcBef>
                <a:spcPct val="50000"/>
              </a:spcBef>
            </a:pPr>
            <a:r>
              <a:rPr lang="en-US" sz="2800" dirty="0">
                <a:solidFill>
                  <a:schemeClr val="accent2"/>
                </a:solidFill>
              </a:rPr>
              <a:t>                </a:t>
            </a:r>
            <a:r>
              <a:rPr lang="en-US" sz="4000" b="1" dirty="0" smtClean="0">
                <a:solidFill>
                  <a:schemeClr val="accent2"/>
                </a:solidFill>
              </a:rPr>
              <a:t>Have you thought of 			    becoming a nun?</a:t>
            </a:r>
            <a:endParaRPr lang="en-US" sz="4000" b="1" dirty="0">
              <a:solidFill>
                <a:schemeClr val="accent2"/>
              </a:solidFill>
            </a:endParaRPr>
          </a:p>
          <a:p>
            <a:pPr>
              <a:lnSpc>
                <a:spcPct val="90000"/>
              </a:lnSpc>
              <a:spcBef>
                <a:spcPct val="50000"/>
              </a:spcBef>
            </a:pPr>
            <a:endParaRPr lang="en-US" sz="2800" b="1" dirty="0">
              <a:solidFill>
                <a:schemeClr val="accent2"/>
              </a:solidFill>
            </a:endParaRPr>
          </a:p>
        </p:txBody>
      </p:sp>
    </p:spTree>
    <p:extLst>
      <p:ext uri="{BB962C8B-B14F-4D97-AF65-F5344CB8AC3E}">
        <p14:creationId xmlns:p14="http://schemas.microsoft.com/office/powerpoint/2010/main" val="801024587"/>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9677400" y="228600"/>
            <a:ext cx="8229600" cy="1143000"/>
          </a:xfrm>
        </p:spPr>
        <p:txBody>
          <a:bodyPr/>
          <a:lstStyle/>
          <a:p>
            <a:endParaRPr lang="en-US" dirty="0"/>
          </a:p>
        </p:txBody>
      </p:sp>
      <p:sp>
        <p:nvSpPr>
          <p:cNvPr id="84995" name="Rectangle 3"/>
          <p:cNvSpPr>
            <a:spLocks noGrp="1" noChangeArrowheads="1"/>
          </p:cNvSpPr>
          <p:nvPr>
            <p:ph idx="1"/>
          </p:nvPr>
        </p:nvSpPr>
        <p:spPr>
          <a:xfrm>
            <a:off x="10515599" y="3733800"/>
            <a:ext cx="6717323" cy="3382963"/>
          </a:xfrm>
        </p:spPr>
        <p:txBody>
          <a:bodyPr/>
          <a:lstStyle/>
          <a:p>
            <a:endParaRPr lang="en-US"/>
          </a:p>
        </p:txBody>
      </p:sp>
      <p:sp>
        <p:nvSpPr>
          <p:cNvPr id="84996" name="Rectangle 4"/>
          <p:cNvSpPr>
            <a:spLocks noChangeArrowheads="1"/>
          </p:cNvSpPr>
          <p:nvPr/>
        </p:nvSpPr>
        <p:spPr bwMode="auto">
          <a:xfrm>
            <a:off x="1295400" y="685800"/>
            <a:ext cx="7696200" cy="5650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50000"/>
              </a:spcBef>
            </a:pPr>
            <a:r>
              <a:rPr lang="en-US" sz="2800" b="1" dirty="0">
                <a:solidFill>
                  <a:srgbClr val="FF0000"/>
                </a:solidFill>
              </a:rPr>
              <a:t>Smoking (pack/day)			</a:t>
            </a:r>
          </a:p>
          <a:p>
            <a:pPr>
              <a:lnSpc>
                <a:spcPct val="90000"/>
              </a:lnSpc>
              <a:spcBef>
                <a:spcPct val="50000"/>
              </a:spcBef>
            </a:pPr>
            <a:r>
              <a:rPr lang="en-US" sz="2800" b="1" dirty="0">
                <a:solidFill>
                  <a:srgbClr val="FF0000"/>
                </a:solidFill>
              </a:rPr>
              <a:t>Exercise				</a:t>
            </a:r>
          </a:p>
          <a:p>
            <a:pPr>
              <a:lnSpc>
                <a:spcPct val="90000"/>
              </a:lnSpc>
              <a:spcBef>
                <a:spcPct val="50000"/>
              </a:spcBef>
            </a:pPr>
            <a:r>
              <a:rPr lang="en-US" sz="2800" b="1" dirty="0">
                <a:solidFill>
                  <a:srgbClr val="FF0000"/>
                </a:solidFill>
              </a:rPr>
              <a:t>Seat belts	</a:t>
            </a:r>
          </a:p>
          <a:p>
            <a:pPr>
              <a:lnSpc>
                <a:spcPct val="90000"/>
              </a:lnSpc>
              <a:spcBef>
                <a:spcPct val="50000"/>
              </a:spcBef>
            </a:pPr>
            <a:r>
              <a:rPr lang="en-US" sz="2800" b="1" dirty="0">
                <a:solidFill>
                  <a:srgbClr val="FF0000"/>
                </a:solidFill>
              </a:rPr>
              <a:t>Weight			</a:t>
            </a:r>
          </a:p>
          <a:p>
            <a:pPr>
              <a:lnSpc>
                <a:spcPct val="90000"/>
              </a:lnSpc>
              <a:spcBef>
                <a:spcPct val="50000"/>
              </a:spcBef>
            </a:pPr>
            <a:r>
              <a:rPr lang="en-US" sz="2800" b="1" dirty="0">
                <a:solidFill>
                  <a:srgbClr val="FF0000"/>
                </a:solidFill>
              </a:rPr>
              <a:t>Heavy drinking</a:t>
            </a:r>
            <a:r>
              <a:rPr lang="en-US" sz="2800" dirty="0">
                <a:solidFill>
                  <a:srgbClr val="FF0000"/>
                </a:solidFill>
              </a:rPr>
              <a:t>				</a:t>
            </a:r>
          </a:p>
          <a:p>
            <a:pPr>
              <a:lnSpc>
                <a:spcPct val="90000"/>
              </a:lnSpc>
              <a:spcBef>
                <a:spcPct val="50000"/>
              </a:spcBef>
            </a:pPr>
            <a:r>
              <a:rPr lang="en-US" sz="2800" u="sng" dirty="0">
                <a:solidFill>
                  <a:srgbClr val="FF0000"/>
                </a:solidFill>
              </a:rPr>
              <a:t>Hey, Doc, what about:</a:t>
            </a:r>
          </a:p>
          <a:p>
            <a:pPr>
              <a:lnSpc>
                <a:spcPct val="90000"/>
              </a:lnSpc>
              <a:spcBef>
                <a:spcPct val="50000"/>
              </a:spcBef>
            </a:pPr>
            <a:r>
              <a:rPr lang="en-US" sz="2800" dirty="0">
                <a:solidFill>
                  <a:srgbClr val="FF0000"/>
                </a:solidFill>
              </a:rPr>
              <a:t>                </a:t>
            </a:r>
            <a:r>
              <a:rPr lang="en-US" sz="4000" b="1" dirty="0">
                <a:solidFill>
                  <a:srgbClr val="FF0000"/>
                </a:solidFill>
              </a:rPr>
              <a:t>How happy are you?</a:t>
            </a:r>
          </a:p>
          <a:p>
            <a:pPr>
              <a:lnSpc>
                <a:spcPct val="90000"/>
              </a:lnSpc>
              <a:spcBef>
                <a:spcPct val="50000"/>
              </a:spcBef>
            </a:pPr>
            <a:endParaRPr lang="en-US" sz="2800" b="1" dirty="0">
              <a:solidFill>
                <a:srgbClr val="FF0000"/>
              </a:solidFill>
            </a:endParaRPr>
          </a:p>
          <a:p>
            <a:pPr>
              <a:lnSpc>
                <a:spcPct val="90000"/>
              </a:lnSpc>
              <a:spcBef>
                <a:spcPct val="50000"/>
              </a:spcBef>
            </a:pPr>
            <a:r>
              <a:rPr lang="en-US" sz="3200" b="1" dirty="0">
                <a:solidFill>
                  <a:srgbClr val="FF0000"/>
                </a:solidFill>
              </a:rPr>
              <a:t>Very Happy vs. Less Happy	      + 10.7 years</a:t>
            </a:r>
          </a:p>
        </p:txBody>
      </p:sp>
    </p:spTree>
    <p:extLst>
      <p:ext uri="{BB962C8B-B14F-4D97-AF65-F5344CB8AC3E}">
        <p14:creationId xmlns:p14="http://schemas.microsoft.com/office/powerpoint/2010/main" val="23997726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fontScale="90000"/>
          </a:bodyPr>
          <a:lstStyle/>
          <a:p>
            <a:r>
              <a:rPr lang="en-US" sz="4000" b="1" u="sng" dirty="0">
                <a:solidFill>
                  <a:srgbClr val="FF0000"/>
                </a:solidFill>
              </a:rPr>
              <a:t>44 Prospective Studies</a:t>
            </a:r>
            <a:r>
              <a:rPr lang="en-US" sz="4000" b="1" u="sng" dirty="0">
                <a:solidFill>
                  <a:schemeClr val="accent2"/>
                </a:solidFill>
              </a:rPr>
              <a:t/>
            </a:r>
            <a:br>
              <a:rPr lang="en-US" sz="4000" b="1" u="sng" dirty="0">
                <a:solidFill>
                  <a:schemeClr val="accent2"/>
                </a:solidFill>
              </a:rPr>
            </a:br>
            <a:r>
              <a:rPr lang="en-US" sz="4000" b="1" u="sng" dirty="0">
                <a:solidFill>
                  <a:srgbClr val="FF0000"/>
                </a:solidFill>
              </a:rPr>
              <a:t>Controlling Time 1 Health, Income etc.</a:t>
            </a:r>
          </a:p>
        </p:txBody>
      </p:sp>
      <p:sp>
        <p:nvSpPr>
          <p:cNvPr id="3" name="Content Placeholder 2"/>
          <p:cNvSpPr>
            <a:spLocks noGrp="1"/>
          </p:cNvSpPr>
          <p:nvPr>
            <p:ph idx="4294967295"/>
          </p:nvPr>
        </p:nvSpPr>
        <p:spPr/>
        <p:txBody>
          <a:bodyPr>
            <a:normAutofit/>
          </a:bodyPr>
          <a:lstStyle/>
          <a:p>
            <a:pPr>
              <a:lnSpc>
                <a:spcPct val="90000"/>
              </a:lnSpc>
              <a:buFontTx/>
              <a:buNone/>
            </a:pPr>
            <a:r>
              <a:rPr lang="en-US" dirty="0"/>
              <a:t>				  </a:t>
            </a:r>
            <a:r>
              <a:rPr lang="en-US" sz="2800" b="1" u="sng" dirty="0">
                <a:solidFill>
                  <a:schemeClr val="tx2">
                    <a:lumMod val="50000"/>
                  </a:schemeClr>
                </a:solidFill>
              </a:rPr>
              <a:t>Longevity</a:t>
            </a:r>
            <a:r>
              <a:rPr lang="en-US" sz="2800" b="1" dirty="0">
                <a:solidFill>
                  <a:schemeClr val="tx2">
                    <a:lumMod val="50000"/>
                  </a:schemeClr>
                </a:solidFill>
              </a:rPr>
              <a:t>      </a:t>
            </a:r>
            <a:r>
              <a:rPr lang="en-US" sz="2800" b="1" u="sng" dirty="0">
                <a:solidFill>
                  <a:schemeClr val="tx2">
                    <a:lumMod val="50000"/>
                  </a:schemeClr>
                </a:solidFill>
              </a:rPr>
              <a:t>Health/Disease</a:t>
            </a:r>
          </a:p>
          <a:p>
            <a:pPr>
              <a:lnSpc>
                <a:spcPct val="90000"/>
              </a:lnSpc>
              <a:buFontTx/>
              <a:buNone/>
            </a:pPr>
            <a:endParaRPr lang="en-US" sz="2800" b="1" dirty="0">
              <a:solidFill>
                <a:schemeClr val="tx2">
                  <a:lumMod val="50000"/>
                </a:schemeClr>
              </a:solidFill>
            </a:endParaRPr>
          </a:p>
          <a:p>
            <a:pPr>
              <a:lnSpc>
                <a:spcPct val="90000"/>
              </a:lnSpc>
              <a:buFontTx/>
              <a:buNone/>
            </a:pPr>
            <a:r>
              <a:rPr lang="en-US" sz="2800" b="1" dirty="0">
                <a:solidFill>
                  <a:schemeClr val="tx2">
                    <a:lumMod val="50000"/>
                  </a:schemeClr>
                </a:solidFill>
              </a:rPr>
              <a:t>Positive findings	</a:t>
            </a:r>
            <a:r>
              <a:rPr lang="en-US" sz="2800" b="1" dirty="0" smtClean="0">
                <a:solidFill>
                  <a:schemeClr val="tx2">
                    <a:lumMod val="50000"/>
                  </a:schemeClr>
                </a:solidFill>
              </a:rPr>
              <a:t>	25</a:t>
            </a:r>
            <a:r>
              <a:rPr lang="en-US" sz="2800" b="1" dirty="0">
                <a:solidFill>
                  <a:schemeClr val="tx2">
                    <a:lumMod val="50000"/>
                  </a:schemeClr>
                </a:solidFill>
              </a:rPr>
              <a:t>			15</a:t>
            </a:r>
          </a:p>
          <a:p>
            <a:pPr>
              <a:lnSpc>
                <a:spcPct val="90000"/>
              </a:lnSpc>
              <a:buFontTx/>
              <a:buNone/>
            </a:pPr>
            <a:r>
              <a:rPr lang="en-US" sz="2800" b="1" dirty="0">
                <a:solidFill>
                  <a:schemeClr val="tx2">
                    <a:lumMod val="50000"/>
                  </a:schemeClr>
                </a:solidFill>
              </a:rPr>
              <a:t>Null findings		  0			  2</a:t>
            </a:r>
          </a:p>
          <a:p>
            <a:pPr>
              <a:lnSpc>
                <a:spcPct val="90000"/>
              </a:lnSpc>
              <a:buFontTx/>
              <a:buNone/>
            </a:pPr>
            <a:r>
              <a:rPr lang="en-US" sz="2800" b="1" dirty="0">
                <a:solidFill>
                  <a:schemeClr val="tx2">
                    <a:lumMod val="50000"/>
                  </a:schemeClr>
                </a:solidFill>
              </a:rPr>
              <a:t>Reverse findings	  </a:t>
            </a:r>
            <a:r>
              <a:rPr lang="en-US" sz="2800" b="1" dirty="0" smtClean="0">
                <a:solidFill>
                  <a:schemeClr val="tx2">
                    <a:lumMod val="50000"/>
                  </a:schemeClr>
                </a:solidFill>
              </a:rPr>
              <a:t>	  1</a:t>
            </a:r>
            <a:r>
              <a:rPr lang="en-US" sz="2800" b="1" dirty="0">
                <a:solidFill>
                  <a:schemeClr val="tx2">
                    <a:lumMod val="50000"/>
                  </a:schemeClr>
                </a:solidFill>
              </a:rPr>
              <a:t>			  1</a:t>
            </a:r>
          </a:p>
          <a:p>
            <a:pPr>
              <a:lnSpc>
                <a:spcPct val="90000"/>
              </a:lnSpc>
              <a:buFontTx/>
              <a:buNone/>
            </a:pPr>
            <a:endParaRPr lang="en-US" sz="2800" b="1" dirty="0">
              <a:solidFill>
                <a:srgbClr val="FF0000"/>
              </a:solidFill>
            </a:endParaRPr>
          </a:p>
          <a:p>
            <a:pPr>
              <a:lnSpc>
                <a:spcPct val="90000"/>
              </a:lnSpc>
              <a:buFontTx/>
              <a:buNone/>
            </a:pPr>
            <a:endParaRPr lang="en-US" b="1" dirty="0">
              <a:solidFill>
                <a:schemeClr val="accent2"/>
              </a:solidFill>
            </a:endParaRPr>
          </a:p>
        </p:txBody>
      </p:sp>
    </p:spTree>
    <p:extLst>
      <p:ext uri="{BB962C8B-B14F-4D97-AF65-F5344CB8AC3E}">
        <p14:creationId xmlns:p14="http://schemas.microsoft.com/office/powerpoint/2010/main" val="14544180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1143000"/>
          </a:xfrm>
        </p:spPr>
        <p:txBody>
          <a:bodyPr>
            <a:normAutofit fontScale="90000"/>
          </a:bodyPr>
          <a:lstStyle/>
          <a:p>
            <a:r>
              <a:rPr lang="en-US" b="1" u="sng" dirty="0" smtClean="0">
                <a:solidFill>
                  <a:srgbClr val="FF0000"/>
                </a:solidFill>
              </a:rPr>
              <a:t>SWB </a:t>
            </a:r>
            <a:br>
              <a:rPr lang="en-US" b="1" u="sng" dirty="0" smtClean="0">
                <a:solidFill>
                  <a:srgbClr val="FF0000"/>
                </a:solidFill>
              </a:rPr>
            </a:br>
            <a:r>
              <a:rPr lang="en-US" b="1" u="sng" dirty="0" smtClean="0">
                <a:solidFill>
                  <a:srgbClr val="FF0000"/>
                </a:solidFill>
              </a:rPr>
              <a:t>Benefits Social Relationships</a:t>
            </a:r>
            <a:endParaRPr lang="en-US" b="1" u="sng" dirty="0">
              <a:solidFill>
                <a:srgbClr val="FF0000"/>
              </a:solidFill>
            </a:endParaRPr>
          </a:p>
        </p:txBody>
      </p:sp>
      <p:sp>
        <p:nvSpPr>
          <p:cNvPr id="3" name="Content Placeholder 2"/>
          <p:cNvSpPr>
            <a:spLocks noGrp="1"/>
          </p:cNvSpPr>
          <p:nvPr>
            <p:ph idx="1"/>
          </p:nvPr>
        </p:nvSpPr>
        <p:spPr/>
        <p:txBody>
          <a:bodyPr/>
          <a:lstStyle/>
          <a:p>
            <a:endParaRPr lang="en-US"/>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371600"/>
            <a:ext cx="5805488"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21942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descr="Large confetti"/>
          <p:cNvSpPr>
            <a:spLocks noGrp="1" noChangeArrowheads="1"/>
          </p:cNvSpPr>
          <p:nvPr>
            <p:ph type="title"/>
          </p:nvPr>
        </p:nvSpPr>
        <p:spPr>
          <a:xfrm>
            <a:off x="1219200" y="609600"/>
            <a:ext cx="7772400" cy="1316038"/>
          </a:xfrm>
        </p:spPr>
        <p:txBody>
          <a:bodyPr>
            <a:normAutofit fontScale="90000"/>
          </a:bodyPr>
          <a:lstStyle/>
          <a:p>
            <a:r>
              <a:rPr lang="en-US" sz="3200" b="1" dirty="0">
                <a:solidFill>
                  <a:srgbClr val="FF0000"/>
                </a:solidFill>
              </a:rPr>
              <a:t>College Entry Cheerfulness, </a:t>
            </a:r>
            <a:br>
              <a:rPr lang="en-US" sz="3200" b="1" dirty="0">
                <a:solidFill>
                  <a:srgbClr val="FF0000"/>
                </a:solidFill>
              </a:rPr>
            </a:br>
            <a:r>
              <a:rPr lang="en-US" sz="3200" b="1" dirty="0">
                <a:solidFill>
                  <a:srgbClr val="FF0000"/>
                </a:solidFill>
              </a:rPr>
              <a:t>and Income 19 years</a:t>
            </a:r>
            <a:r>
              <a:rPr lang="en-US" sz="1600" b="1" dirty="0">
                <a:solidFill>
                  <a:srgbClr val="FF0000"/>
                </a:solidFill>
              </a:rPr>
              <a:t> </a:t>
            </a:r>
            <a:r>
              <a:rPr lang="en-US" sz="3200" b="1" dirty="0">
                <a:solidFill>
                  <a:srgbClr val="FF0000"/>
                </a:solidFill>
              </a:rPr>
              <a:t>later</a:t>
            </a:r>
            <a:br>
              <a:rPr lang="en-US" sz="3200" b="1" dirty="0">
                <a:solidFill>
                  <a:srgbClr val="FF0000"/>
                </a:solidFill>
              </a:rPr>
            </a:br>
            <a:r>
              <a:rPr lang="en-US" sz="1600" b="1" dirty="0"/>
              <a:t/>
            </a:r>
            <a:br>
              <a:rPr lang="en-US" sz="1600" b="1" dirty="0"/>
            </a:br>
            <a:r>
              <a:rPr lang="en-US" sz="1600" b="1" dirty="0"/>
              <a:t>	Diener, Nickerson, Lucas, &amp; </a:t>
            </a:r>
            <a:r>
              <a:rPr lang="en-US" sz="1600" b="1" dirty="0" err="1"/>
              <a:t>Sandvik</a:t>
            </a:r>
            <a:r>
              <a:rPr lang="en-US" sz="1600" b="1" dirty="0"/>
              <a:t> (2002)</a:t>
            </a:r>
            <a:br>
              <a:rPr lang="en-US" sz="1600" b="1" dirty="0"/>
            </a:br>
            <a:endParaRPr lang="en-US" sz="1600" b="1" dirty="0"/>
          </a:p>
        </p:txBody>
      </p:sp>
      <p:graphicFrame>
        <p:nvGraphicFramePr>
          <p:cNvPr id="70659" name="Object 3"/>
          <p:cNvGraphicFramePr>
            <a:graphicFrameLocks noGrp="1" noChangeAspect="1"/>
          </p:cNvGraphicFramePr>
          <p:nvPr>
            <p:ph type="chart" idx="1"/>
          </p:nvPr>
        </p:nvGraphicFramePr>
        <p:xfrm>
          <a:off x="685800" y="1906588"/>
          <a:ext cx="7758113" cy="4187825"/>
        </p:xfrm>
        <a:graphic>
          <a:graphicData uri="http://schemas.openxmlformats.org/presentationml/2006/ole">
            <mc:AlternateContent xmlns:mc="http://schemas.openxmlformats.org/markup-compatibility/2006">
              <mc:Choice xmlns:v="urn:schemas-microsoft-com:vml" Requires="v">
                <p:oleObj spid="_x0000_s15383" name="Chart" r:id="rId3" imgW="7762960" imgH="4190989" progId="MSGraph.Chart.8">
                  <p:embed followColorScheme="full"/>
                </p:oleObj>
              </mc:Choice>
              <mc:Fallback>
                <p:oleObj name="Chart" r:id="rId3" imgW="7762960" imgH="4190989" progId="MSGraph.Chart.8">
                  <p:embed followColorScheme="full"/>
                  <p:pic>
                    <p:nvPicPr>
                      <p:cNvPr id="0" name=""/>
                      <p:cNvPicPr>
                        <a:picLocks noChangeAspect="1" noChangeArrowheads="1"/>
                      </p:cNvPicPr>
                      <p:nvPr/>
                    </p:nvPicPr>
                    <p:blipFill>
                      <a:blip r:embed="rId4"/>
                      <a:srcRect/>
                      <a:stretch>
                        <a:fillRect/>
                      </a:stretch>
                    </p:blipFill>
                    <p:spPr bwMode="auto">
                      <a:xfrm>
                        <a:off x="685800" y="1906588"/>
                        <a:ext cx="7758113" cy="4187825"/>
                      </a:xfrm>
                      <a:prstGeom prst="rect">
                        <a:avLst/>
                      </a:prstGeom>
                    </p:spPr>
                  </p:pic>
                </p:oleObj>
              </mc:Fallback>
            </mc:AlternateContent>
          </a:graphicData>
        </a:graphic>
      </p:graphicFrame>
    </p:spTree>
    <p:extLst>
      <p:ext uri="{BB962C8B-B14F-4D97-AF65-F5344CB8AC3E}">
        <p14:creationId xmlns:p14="http://schemas.microsoft.com/office/powerpoint/2010/main" val="30712083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solidFill>
                  <a:srgbClr val="FF0000"/>
                </a:solidFill>
              </a:rPr>
              <a:t>But Useful Fictions</a:t>
            </a:r>
            <a:endParaRPr lang="en-US" sz="6000" b="1" u="sng" dirty="0">
              <a:solidFill>
                <a:srgbClr val="FF0000"/>
              </a:solidFill>
            </a:endParaRPr>
          </a:p>
        </p:txBody>
      </p:sp>
      <p:sp>
        <p:nvSpPr>
          <p:cNvPr id="3" name="Content Placeholder 2"/>
          <p:cNvSpPr>
            <a:spLocks noGrp="1"/>
          </p:cNvSpPr>
          <p:nvPr>
            <p:ph idx="1"/>
          </p:nvPr>
        </p:nvSpPr>
        <p:spPr/>
        <p:txBody>
          <a:bodyPr/>
          <a:lstStyle/>
          <a:p>
            <a:endParaRPr lang="en-US" dirty="0" smtClean="0"/>
          </a:p>
          <a:p>
            <a:r>
              <a:rPr lang="en-US" sz="4000" b="1" dirty="0" smtClean="0"/>
              <a:t>Although the myths are not literally true (for a scientist), they tend to capture some truth about SWB</a:t>
            </a:r>
            <a:endParaRPr lang="en-US" sz="4000" b="1" dirty="0"/>
          </a:p>
        </p:txBody>
      </p:sp>
    </p:spTree>
    <p:extLst>
      <p:ext uri="{BB962C8B-B14F-4D97-AF65-F5344CB8AC3E}">
        <p14:creationId xmlns:p14="http://schemas.microsoft.com/office/powerpoint/2010/main" val="11554764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533400"/>
            <a:ext cx="8229600" cy="1143000"/>
          </a:xfrm>
        </p:spPr>
        <p:txBody>
          <a:bodyPr>
            <a:normAutofit fontScale="90000"/>
          </a:bodyPr>
          <a:lstStyle/>
          <a:p>
            <a:r>
              <a:rPr lang="en-US" sz="4000" b="1" u="sng" dirty="0">
                <a:solidFill>
                  <a:schemeClr val="tx2">
                    <a:lumMod val="50000"/>
                  </a:schemeClr>
                </a:solidFill>
              </a:rPr>
              <a:t>Individual Life Satisfaction </a:t>
            </a:r>
            <a:r>
              <a:rPr lang="en-US" sz="4000" b="1" u="sng" dirty="0" smtClean="0">
                <a:solidFill>
                  <a:schemeClr val="tx2">
                    <a:lumMod val="50000"/>
                  </a:schemeClr>
                </a:solidFill>
              </a:rPr>
              <a:t/>
            </a:r>
            <a:br>
              <a:rPr lang="en-US" sz="4000" b="1" u="sng" dirty="0" smtClean="0">
                <a:solidFill>
                  <a:schemeClr val="tx2">
                    <a:lumMod val="50000"/>
                  </a:schemeClr>
                </a:solidFill>
              </a:rPr>
            </a:br>
            <a:r>
              <a:rPr lang="en-US" sz="4000" b="1" u="sng" dirty="0" smtClean="0">
                <a:solidFill>
                  <a:schemeClr val="tx2">
                    <a:lumMod val="50000"/>
                  </a:schemeClr>
                </a:solidFill>
              </a:rPr>
              <a:t>Predicts </a:t>
            </a:r>
            <a:r>
              <a:rPr lang="en-US" sz="4000" b="1" u="sng" dirty="0">
                <a:solidFill>
                  <a:schemeClr val="tx2">
                    <a:lumMod val="50000"/>
                  </a:schemeClr>
                </a:solidFill>
              </a:rPr>
              <a:t>Future Events</a:t>
            </a:r>
            <a:br>
              <a:rPr lang="en-US" sz="4000" b="1" u="sng" dirty="0">
                <a:solidFill>
                  <a:schemeClr val="tx2">
                    <a:lumMod val="50000"/>
                  </a:schemeClr>
                </a:solidFill>
              </a:rPr>
            </a:br>
            <a:r>
              <a:rPr lang="en-US" sz="2000" b="1" u="sng" dirty="0">
                <a:solidFill>
                  <a:schemeClr val="tx2">
                    <a:lumMod val="50000"/>
                  </a:schemeClr>
                </a:solidFill>
              </a:rPr>
              <a:t>Replicated findings from nationally representative samples of Germany, Australia, &amp; U.K.</a:t>
            </a:r>
          </a:p>
        </p:txBody>
      </p:sp>
      <p:sp>
        <p:nvSpPr>
          <p:cNvPr id="98307" name="Rectangle 3"/>
          <p:cNvSpPr>
            <a:spLocks noGrp="1" noChangeArrowheads="1"/>
          </p:cNvSpPr>
          <p:nvPr>
            <p:ph type="body" idx="1"/>
          </p:nvPr>
        </p:nvSpPr>
        <p:spPr>
          <a:xfrm>
            <a:off x="1752600" y="2286000"/>
            <a:ext cx="8229600" cy="4754563"/>
          </a:xfrm>
        </p:spPr>
        <p:txBody>
          <a:bodyPr/>
          <a:lstStyle/>
          <a:p>
            <a:pPr>
              <a:buFontTx/>
              <a:buNone/>
            </a:pPr>
            <a:r>
              <a:rPr lang="en-US" sz="4000" b="1" dirty="0">
                <a:solidFill>
                  <a:srgbClr val="FF0000"/>
                </a:solidFill>
              </a:rPr>
              <a:t>Job loss</a:t>
            </a:r>
          </a:p>
          <a:p>
            <a:pPr>
              <a:buFontTx/>
              <a:buNone/>
            </a:pPr>
            <a:r>
              <a:rPr lang="en-US" sz="4000" b="1" dirty="0">
                <a:solidFill>
                  <a:srgbClr val="FF0000"/>
                </a:solidFill>
              </a:rPr>
              <a:t>Divorce</a:t>
            </a:r>
          </a:p>
          <a:p>
            <a:pPr>
              <a:buFontTx/>
              <a:buNone/>
            </a:pPr>
            <a:r>
              <a:rPr lang="en-US" sz="4000" b="1" dirty="0">
                <a:solidFill>
                  <a:srgbClr val="FF0000"/>
                </a:solidFill>
              </a:rPr>
              <a:t>Parenthood</a:t>
            </a:r>
          </a:p>
          <a:p>
            <a:pPr>
              <a:buFontTx/>
              <a:buNone/>
            </a:pPr>
            <a:r>
              <a:rPr lang="en-US" sz="4000" b="1" dirty="0">
                <a:solidFill>
                  <a:srgbClr val="FF0000"/>
                </a:solidFill>
              </a:rPr>
              <a:t>Relocation</a:t>
            </a:r>
          </a:p>
          <a:p>
            <a:pPr>
              <a:buFontTx/>
              <a:buNone/>
            </a:pPr>
            <a:r>
              <a:rPr lang="en-US" sz="4000" b="1" dirty="0">
                <a:solidFill>
                  <a:srgbClr val="FF0000"/>
                </a:solidFill>
              </a:rPr>
              <a:t>Starting a new job</a:t>
            </a:r>
          </a:p>
          <a:p>
            <a:pPr>
              <a:buFontTx/>
              <a:buNone/>
            </a:pPr>
            <a:endParaRPr lang="en-US" sz="4000" dirty="0">
              <a:solidFill>
                <a:srgbClr val="FF0000"/>
              </a:solidFill>
            </a:endParaRPr>
          </a:p>
          <a:p>
            <a:pPr>
              <a:buFontTx/>
              <a:buNone/>
            </a:pPr>
            <a:endParaRPr lang="en-US" dirty="0">
              <a:solidFill>
                <a:srgbClr val="FF0000"/>
              </a:solidFill>
            </a:endParaRPr>
          </a:p>
          <a:p>
            <a:pPr>
              <a:buFontTx/>
              <a:buNone/>
            </a:pPr>
            <a:endParaRPr lang="en-US" b="1" u="sng" dirty="0">
              <a:solidFill>
                <a:srgbClr val="FF0000"/>
              </a:solidFill>
            </a:endParaRPr>
          </a:p>
        </p:txBody>
      </p:sp>
    </p:spTree>
    <p:extLst>
      <p:ext uri="{BB962C8B-B14F-4D97-AF65-F5344CB8AC3E}">
        <p14:creationId xmlns:p14="http://schemas.microsoft.com/office/powerpoint/2010/main" val="119293964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txBody>
          <a:bodyPr>
            <a:normAutofit/>
          </a:bodyPr>
          <a:lstStyle/>
          <a:p>
            <a:r>
              <a:rPr lang="en-US" sz="5400" b="1" dirty="0" smtClean="0">
                <a:solidFill>
                  <a:srgbClr val="FF0000"/>
                </a:solidFill>
              </a:rPr>
              <a:t>The Benefits of High SWB</a:t>
            </a:r>
            <a:br>
              <a:rPr lang="en-US" sz="5400" b="1" dirty="0" smtClean="0">
                <a:solidFill>
                  <a:srgbClr val="FF0000"/>
                </a:solidFill>
              </a:rPr>
            </a:br>
            <a:r>
              <a:rPr lang="en-US" sz="5400" b="1" dirty="0">
                <a:solidFill>
                  <a:srgbClr val="FF0000"/>
                </a:solidFill>
              </a:rPr>
              <a:t/>
            </a:r>
            <a:br>
              <a:rPr lang="en-US" sz="5400" b="1" dirty="0">
                <a:solidFill>
                  <a:srgbClr val="FF0000"/>
                </a:solidFill>
              </a:rPr>
            </a:br>
            <a:r>
              <a:rPr lang="en-US" sz="5400" b="1" dirty="0" smtClean="0">
                <a:solidFill>
                  <a:srgbClr val="FF0000"/>
                </a:solidFill>
              </a:rPr>
              <a:t/>
            </a:r>
            <a:br>
              <a:rPr lang="en-US" sz="5400" b="1" dirty="0" smtClean="0">
                <a:solidFill>
                  <a:srgbClr val="FF0000"/>
                </a:solidFill>
              </a:rPr>
            </a:br>
            <a:r>
              <a:rPr lang="en-US" sz="5400" b="1" dirty="0">
                <a:solidFill>
                  <a:srgbClr val="FF0000"/>
                </a:solidFill>
              </a:rPr>
              <a:t/>
            </a:r>
            <a:br>
              <a:rPr lang="en-US" sz="5400" b="1" dirty="0">
                <a:solidFill>
                  <a:srgbClr val="FF0000"/>
                </a:solidFill>
              </a:rPr>
            </a:br>
            <a:r>
              <a:rPr lang="en-US" sz="5400" b="1" dirty="0" smtClean="0">
                <a:solidFill>
                  <a:srgbClr val="FF0000"/>
                </a:solidFill>
              </a:rPr>
              <a:t> --</a:t>
            </a:r>
            <a:r>
              <a:rPr lang="en-US" sz="5400" b="1" u="sng" dirty="0" smtClean="0">
                <a:solidFill>
                  <a:srgbClr val="FF0000"/>
                </a:solidFill>
              </a:rPr>
              <a:t>Questions and Discussion</a:t>
            </a:r>
            <a:endParaRPr lang="en-US" sz="5400" b="1" u="sng" dirty="0">
              <a:solidFill>
                <a:srgbClr val="FF0000"/>
              </a:solidFill>
            </a:endParaRPr>
          </a:p>
        </p:txBody>
      </p:sp>
      <p:sp>
        <p:nvSpPr>
          <p:cNvPr id="3" name="Content Placeholder 2"/>
          <p:cNvSpPr>
            <a:spLocks noGrp="1"/>
          </p:cNvSpPr>
          <p:nvPr>
            <p:ph idx="1"/>
          </p:nvPr>
        </p:nvSpPr>
        <p:spPr>
          <a:xfrm>
            <a:off x="8534400" y="6019800"/>
            <a:ext cx="152400" cy="106363"/>
          </a:xfrm>
        </p:spPr>
        <p:txBody>
          <a:bodyPr>
            <a:normAutofit fontScale="25000" lnSpcReduction="20000"/>
          </a:bodyPr>
          <a:lstStyle/>
          <a:p>
            <a:endParaRPr lang="en-US" dirty="0"/>
          </a:p>
        </p:txBody>
      </p:sp>
      <p:sp>
        <p:nvSpPr>
          <p:cNvPr id="4" name="5-Point Star 3"/>
          <p:cNvSpPr/>
          <p:nvPr/>
        </p:nvSpPr>
        <p:spPr>
          <a:xfrm>
            <a:off x="4419600" y="25146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979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5" descr="Volume 2 Cov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0"/>
            <a:ext cx="4876800" cy="6797597"/>
          </a:xfrm>
          <a:noFill/>
        </p:spPr>
      </p:pic>
    </p:spTree>
    <p:extLst>
      <p:ext uri="{BB962C8B-B14F-4D97-AF65-F5344CB8AC3E}">
        <p14:creationId xmlns:p14="http://schemas.microsoft.com/office/powerpoint/2010/main" val="13138267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Culture</a:t>
            </a:r>
            <a:endParaRPr lang="en-US" b="1" u="sng"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err="1" smtClean="0"/>
              <a:t>Cutural</a:t>
            </a:r>
            <a:r>
              <a:rPr lang="en-US" b="1" dirty="0" smtClean="0"/>
              <a:t> Relativism vs. “Sick” cultures (Robert Edgerton)</a:t>
            </a:r>
          </a:p>
          <a:p>
            <a:pPr marL="0" indent="0">
              <a:buNone/>
            </a:pPr>
            <a:endParaRPr lang="en-US" b="1" dirty="0" smtClean="0"/>
          </a:p>
          <a:p>
            <a:pPr marL="0" indent="0">
              <a:buNone/>
            </a:pPr>
            <a:r>
              <a:rPr lang="en-US" b="1" dirty="0" smtClean="0"/>
              <a:t>All cultures are equally happy?</a:t>
            </a:r>
          </a:p>
          <a:p>
            <a:endParaRPr lang="en-US" b="1" dirty="0"/>
          </a:p>
        </p:txBody>
      </p:sp>
    </p:spTree>
    <p:extLst>
      <p:ext uri="{BB962C8B-B14F-4D97-AF65-F5344CB8AC3E}">
        <p14:creationId xmlns:p14="http://schemas.microsoft.com/office/powerpoint/2010/main" val="5089497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b="1" dirty="0" smtClean="0">
                <a:solidFill>
                  <a:srgbClr val="FF0000"/>
                </a:solidFill>
              </a:rPr>
              <a:t>Culture and Enjoying Life</a:t>
            </a:r>
            <a:br>
              <a:rPr lang="en-US" b="1" dirty="0" smtClean="0">
                <a:solidFill>
                  <a:srgbClr val="FF0000"/>
                </a:solidFill>
              </a:rPr>
            </a:br>
            <a:r>
              <a:rPr lang="en-US" b="1" dirty="0" smtClean="0">
                <a:solidFill>
                  <a:srgbClr val="FF0000"/>
                </a:solidFill>
              </a:rPr>
              <a:t>-- Confucian Vs. Latin Cultures</a:t>
            </a:r>
            <a:endParaRPr lang="en-US" b="1" dirty="0">
              <a:solidFill>
                <a:srgbClr val="FF0000"/>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309913" y="1600200"/>
            <a:ext cx="6310087" cy="5056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79247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endParaRPr lang="en-US" smtClean="0"/>
          </a:p>
        </p:txBody>
      </p:sp>
      <p:sp>
        <p:nvSpPr>
          <p:cNvPr id="39939" name="Rectangle 3"/>
          <p:cNvSpPr>
            <a:spLocks noGrp="1" noChangeArrowheads="1"/>
          </p:cNvSpPr>
          <p:nvPr>
            <p:ph type="body" idx="1"/>
          </p:nvPr>
        </p:nvSpPr>
        <p:spPr>
          <a:xfrm>
            <a:off x="304800" y="838200"/>
            <a:ext cx="8305800" cy="5715000"/>
          </a:xfrm>
        </p:spPr>
        <p:txBody>
          <a:bodyPr/>
          <a:lstStyle/>
          <a:p>
            <a:pPr eaLnBrk="1" hangingPunct="1">
              <a:buFontTx/>
              <a:buNone/>
            </a:pPr>
            <a:r>
              <a:rPr lang="en-US" b="1" u="sng" dirty="0" smtClean="0"/>
              <a:t>Groups we have studied</a:t>
            </a:r>
          </a:p>
          <a:p>
            <a:pPr eaLnBrk="1" hangingPunct="1">
              <a:buFontTx/>
              <a:buNone/>
            </a:pPr>
            <a:endParaRPr lang="en-US" b="1" u="sng" dirty="0" smtClean="0"/>
          </a:p>
          <a:p>
            <a:pPr eaLnBrk="1" hangingPunct="1"/>
            <a:r>
              <a:rPr lang="en-US" b="1" dirty="0" smtClean="0"/>
              <a:t>	</a:t>
            </a:r>
            <a:r>
              <a:rPr lang="en-US" b="1" dirty="0" err="1" smtClean="0"/>
              <a:t>Yagua</a:t>
            </a:r>
            <a:endParaRPr lang="en-US" b="1" dirty="0" smtClean="0"/>
          </a:p>
          <a:p>
            <a:pPr eaLnBrk="1" hangingPunct="1"/>
            <a:r>
              <a:rPr lang="en-US" b="1" dirty="0" smtClean="0"/>
              <a:t>	</a:t>
            </a:r>
            <a:r>
              <a:rPr lang="en-US" b="1" dirty="0" err="1" smtClean="0"/>
              <a:t>Maasai</a:t>
            </a:r>
            <a:r>
              <a:rPr lang="en-US" b="1" dirty="0" smtClean="0"/>
              <a:t>         </a:t>
            </a:r>
          </a:p>
          <a:p>
            <a:pPr eaLnBrk="1" hangingPunct="1"/>
            <a:r>
              <a:rPr lang="en-US" b="1" dirty="0" smtClean="0"/>
              <a:t>	Inuit</a:t>
            </a:r>
          </a:p>
          <a:p>
            <a:pPr eaLnBrk="1" hangingPunct="1"/>
            <a:r>
              <a:rPr lang="en-US" b="1" dirty="0" smtClean="0"/>
              <a:t>	Amish</a:t>
            </a:r>
          </a:p>
          <a:p>
            <a:pPr eaLnBrk="1" hangingPunct="1"/>
            <a:r>
              <a:rPr lang="en-US" b="1" dirty="0" smtClean="0"/>
              <a:t>	Homeless</a:t>
            </a:r>
          </a:p>
          <a:p>
            <a:pPr eaLnBrk="1" hangingPunct="1"/>
            <a:r>
              <a:rPr lang="en-US" b="1" dirty="0" smtClean="0"/>
              <a:t>	Sex workers</a:t>
            </a:r>
          </a:p>
          <a:p>
            <a:pPr eaLnBrk="1" hangingPunct="1"/>
            <a:r>
              <a:rPr lang="en-US" b="1" dirty="0" smtClean="0"/>
              <a:t>	Calcutta slum dwellers</a:t>
            </a:r>
          </a:p>
        </p:txBody>
      </p:sp>
    </p:spTree>
    <p:extLst>
      <p:ext uri="{BB962C8B-B14F-4D97-AF65-F5344CB8AC3E}">
        <p14:creationId xmlns:p14="http://schemas.microsoft.com/office/powerpoint/2010/main" val="3568665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0"/>
            <a:ext cx="8229600" cy="990600"/>
          </a:xfrm>
        </p:spPr>
        <p:txBody>
          <a:bodyPr>
            <a:normAutofit/>
          </a:bodyPr>
          <a:lstStyle/>
          <a:p>
            <a:r>
              <a:rPr lang="en-US" sz="4800" b="1" i="1" u="sng" dirty="0">
                <a:solidFill>
                  <a:srgbClr val="FF0000"/>
                </a:solidFill>
              </a:rPr>
              <a:t>Life Satisfaction Means (1-7)</a:t>
            </a:r>
          </a:p>
        </p:txBody>
      </p:sp>
      <p:sp>
        <p:nvSpPr>
          <p:cNvPr id="26627" name="Rectangle 3"/>
          <p:cNvSpPr>
            <a:spLocks noGrp="1" noChangeArrowheads="1"/>
          </p:cNvSpPr>
          <p:nvPr>
            <p:ph type="body" idx="1"/>
          </p:nvPr>
        </p:nvSpPr>
        <p:spPr>
          <a:xfrm>
            <a:off x="1676400" y="1219200"/>
            <a:ext cx="8229600" cy="4983163"/>
          </a:xfrm>
        </p:spPr>
        <p:txBody>
          <a:bodyPr>
            <a:normAutofit/>
          </a:bodyPr>
          <a:lstStyle/>
          <a:p>
            <a:pPr>
              <a:buFontTx/>
              <a:buNone/>
            </a:pPr>
            <a:r>
              <a:rPr lang="en-US" sz="2400" b="1" dirty="0"/>
              <a:t>US Multimillionaires (Forbes list)	5.8</a:t>
            </a:r>
          </a:p>
          <a:p>
            <a:pPr>
              <a:buFontTx/>
              <a:buNone/>
            </a:pPr>
            <a:r>
              <a:rPr lang="en-US" sz="2400" b="1" dirty="0"/>
              <a:t>Amish (Pennsylvania)			5.8</a:t>
            </a:r>
          </a:p>
          <a:p>
            <a:pPr>
              <a:buFontTx/>
              <a:buNone/>
            </a:pPr>
            <a:r>
              <a:rPr lang="en-US" sz="2400" b="1" dirty="0" smtClean="0"/>
              <a:t>African </a:t>
            </a:r>
            <a:r>
              <a:rPr lang="en-US" sz="2400" b="1" dirty="0" err="1" smtClean="0"/>
              <a:t>Masai</a:t>
            </a:r>
            <a:r>
              <a:rPr lang="en-US" sz="2400" b="1" dirty="0"/>
              <a:t>		</a:t>
            </a:r>
            <a:r>
              <a:rPr lang="en-US" sz="2400" b="1" dirty="0" smtClean="0"/>
              <a:t>	</a:t>
            </a:r>
            <a:r>
              <a:rPr lang="en-US" sz="2400" b="1" dirty="0"/>
              <a:t>	5.4</a:t>
            </a:r>
          </a:p>
          <a:p>
            <a:pPr>
              <a:buFontTx/>
              <a:buNone/>
            </a:pPr>
            <a:r>
              <a:rPr lang="en-US" sz="2400" b="1" dirty="0" smtClean="0"/>
              <a:t>Greenland Inuit</a:t>
            </a:r>
            <a:r>
              <a:rPr lang="en-US" sz="2400" b="1" dirty="0"/>
              <a:t>			5.0</a:t>
            </a:r>
          </a:p>
          <a:p>
            <a:pPr>
              <a:buFontTx/>
              <a:buNone/>
            </a:pPr>
            <a:r>
              <a:rPr lang="en-US" sz="2400" b="1" dirty="0"/>
              <a:t>Amish (Illinois)			4.4</a:t>
            </a:r>
          </a:p>
          <a:p>
            <a:pPr>
              <a:buFontTx/>
              <a:buNone/>
            </a:pPr>
            <a:r>
              <a:rPr lang="en-US" sz="2400" b="1" dirty="0"/>
              <a:t>			</a:t>
            </a:r>
            <a:r>
              <a:rPr lang="en-US" sz="2400" b="1" dirty="0" smtClean="0"/>
              <a:t>NEUTRAL = 4.0</a:t>
            </a:r>
            <a:endParaRPr lang="en-US" sz="2400" b="1" dirty="0"/>
          </a:p>
          <a:p>
            <a:pPr>
              <a:buFontTx/>
              <a:buNone/>
            </a:pPr>
            <a:r>
              <a:rPr lang="en-US" sz="2400" b="1" dirty="0"/>
              <a:t>Calcutta Sex Workers			3.6</a:t>
            </a:r>
          </a:p>
          <a:p>
            <a:pPr>
              <a:buFontTx/>
              <a:buNone/>
            </a:pPr>
            <a:r>
              <a:rPr lang="en-US" sz="2400" b="1" dirty="0"/>
              <a:t>Calcutta Homeless			3.2</a:t>
            </a:r>
          </a:p>
          <a:p>
            <a:pPr>
              <a:buFontTx/>
              <a:buNone/>
            </a:pPr>
            <a:r>
              <a:rPr lang="en-US" sz="2400" b="1" dirty="0"/>
              <a:t>California Homeless			2.9</a:t>
            </a:r>
          </a:p>
          <a:p>
            <a:pPr>
              <a:buFontTx/>
              <a:buNone/>
            </a:pPr>
            <a:r>
              <a:rPr lang="en-US" sz="2400" b="1" dirty="0"/>
              <a:t>Mental Inpatients			2.4</a:t>
            </a:r>
          </a:p>
          <a:p>
            <a:pPr>
              <a:buFontTx/>
              <a:buNone/>
            </a:pPr>
            <a:r>
              <a:rPr lang="en-US" sz="2400" b="1" dirty="0"/>
              <a:t>Detroit Sex Workers			2.1</a:t>
            </a:r>
          </a:p>
        </p:txBody>
      </p:sp>
    </p:spTree>
    <p:extLst>
      <p:ext uri="{BB962C8B-B14F-4D97-AF65-F5344CB8AC3E}">
        <p14:creationId xmlns:p14="http://schemas.microsoft.com/office/powerpoint/2010/main" val="3328406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0" indent="0" algn="ctr">
              <a:buNone/>
            </a:pPr>
            <a:r>
              <a:rPr lang="en-US" sz="4400" b="1" u="sng" dirty="0" smtClean="0">
                <a:solidFill>
                  <a:srgbClr val="FF0000"/>
                </a:solidFill>
              </a:rPr>
              <a:t>Universal Predictors</a:t>
            </a:r>
          </a:p>
          <a:p>
            <a:pPr marL="0" indent="0" algn="ctr">
              <a:buNone/>
            </a:pPr>
            <a:r>
              <a:rPr lang="en-US" sz="4400" b="1" dirty="0">
                <a:solidFill>
                  <a:srgbClr val="FF0000"/>
                </a:solidFill>
              </a:rPr>
              <a:t>	</a:t>
            </a:r>
            <a:r>
              <a:rPr lang="en-US" sz="4400" b="1" u="sng" dirty="0" smtClean="0">
                <a:solidFill>
                  <a:srgbClr val="FF0000"/>
                </a:solidFill>
              </a:rPr>
              <a:t>Around the globe</a:t>
            </a:r>
          </a:p>
          <a:p>
            <a:pPr marL="0" indent="0">
              <a:buNone/>
            </a:pPr>
            <a:endParaRPr lang="en-US" sz="4000" b="1" dirty="0"/>
          </a:p>
          <a:p>
            <a:pPr marL="0" indent="0">
              <a:buNone/>
            </a:pPr>
            <a:r>
              <a:rPr lang="en-US" sz="4000" b="1" dirty="0" smtClean="0"/>
              <a:t>		Social support and respect</a:t>
            </a:r>
          </a:p>
          <a:p>
            <a:pPr marL="0" indent="0">
              <a:buNone/>
            </a:pPr>
            <a:r>
              <a:rPr lang="en-US" sz="4000" b="1" dirty="0" smtClean="0"/>
              <a:t>		Basic physical needs</a:t>
            </a:r>
          </a:p>
          <a:p>
            <a:pPr marL="0" indent="0">
              <a:buNone/>
            </a:pPr>
            <a:r>
              <a:rPr lang="en-US" sz="4000" b="1" dirty="0" smtClean="0"/>
              <a:t>		Using skills at work</a:t>
            </a:r>
          </a:p>
          <a:p>
            <a:pPr marL="0" indent="0">
              <a:buNone/>
            </a:pPr>
            <a:r>
              <a:rPr lang="en-US" sz="4000" b="1" dirty="0" smtClean="0"/>
              <a:t>		Trust and safety</a:t>
            </a:r>
          </a:p>
          <a:p>
            <a:pPr marL="0" indent="0">
              <a:buNone/>
            </a:pPr>
            <a:endParaRPr lang="en-US" dirty="0"/>
          </a:p>
        </p:txBody>
      </p:sp>
    </p:spTree>
    <p:extLst>
      <p:ext uri="{BB962C8B-B14F-4D97-AF65-F5344CB8AC3E}">
        <p14:creationId xmlns:p14="http://schemas.microsoft.com/office/powerpoint/2010/main" val="39947818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Maslow?</a:t>
            </a:r>
            <a:endParaRPr lang="en-US" b="1" u="sng"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t>We find that the needs are universal</a:t>
            </a:r>
          </a:p>
          <a:p>
            <a:pPr marL="0" indent="0">
              <a:buNone/>
            </a:pPr>
            <a:r>
              <a:rPr lang="en-US" b="1" dirty="0"/>
              <a:t>	</a:t>
            </a:r>
            <a:r>
              <a:rPr lang="en-US" b="1" dirty="0" smtClean="0"/>
              <a:t>Basic needs</a:t>
            </a:r>
          </a:p>
          <a:p>
            <a:pPr marL="0" indent="0">
              <a:buNone/>
            </a:pPr>
            <a:r>
              <a:rPr lang="en-US" b="1" dirty="0"/>
              <a:t>	</a:t>
            </a:r>
            <a:r>
              <a:rPr lang="en-US" b="1" dirty="0" smtClean="0"/>
              <a:t>Social support, respect, trust</a:t>
            </a:r>
          </a:p>
          <a:p>
            <a:pPr marL="0" indent="0">
              <a:buNone/>
            </a:pPr>
            <a:r>
              <a:rPr lang="en-US" b="1" dirty="0"/>
              <a:t>	</a:t>
            </a:r>
            <a:r>
              <a:rPr lang="en-US" b="1" dirty="0" smtClean="0"/>
              <a:t>Using skills</a:t>
            </a:r>
          </a:p>
          <a:p>
            <a:pPr marL="0" indent="0">
              <a:buNone/>
            </a:pPr>
            <a:endParaRPr lang="en-US" b="1" dirty="0"/>
          </a:p>
          <a:p>
            <a:pPr marL="0" indent="0">
              <a:buNone/>
            </a:pPr>
            <a:r>
              <a:rPr lang="en-US" b="1" dirty="0" smtClean="0"/>
              <a:t>BUT no hierarchy: All the needs are there all the time, and contribute to SWB</a:t>
            </a:r>
            <a:endParaRPr lang="en-US" b="1" dirty="0"/>
          </a:p>
        </p:txBody>
      </p:sp>
    </p:spTree>
    <p:extLst>
      <p:ext uri="{BB962C8B-B14F-4D97-AF65-F5344CB8AC3E}">
        <p14:creationId xmlns:p14="http://schemas.microsoft.com/office/powerpoint/2010/main" val="3074377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endParaRPr lang="en-US" smtClean="0"/>
          </a:p>
        </p:txBody>
      </p:sp>
      <p:sp>
        <p:nvSpPr>
          <p:cNvPr id="62467" name="Content Placeholder 2"/>
          <p:cNvSpPr>
            <a:spLocks noGrp="1"/>
          </p:cNvSpPr>
          <p:nvPr>
            <p:ph idx="1"/>
          </p:nvPr>
        </p:nvSpPr>
        <p:spPr/>
        <p:txBody>
          <a:bodyPr/>
          <a:lstStyle/>
          <a:p>
            <a:endParaRPr lang="en-US" smtClean="0"/>
          </a:p>
        </p:txBody>
      </p:sp>
      <p:graphicFrame>
        <p:nvGraphicFramePr>
          <p:cNvPr id="62468" name="Object 2"/>
          <p:cNvGraphicFramePr>
            <a:graphicFrameLocks noChangeAspect="1"/>
          </p:cNvGraphicFramePr>
          <p:nvPr/>
        </p:nvGraphicFramePr>
        <p:xfrm>
          <a:off x="1524000" y="533400"/>
          <a:ext cx="5943600" cy="5943600"/>
        </p:xfrm>
        <a:graphic>
          <a:graphicData uri="http://schemas.openxmlformats.org/presentationml/2006/ole">
            <mc:AlternateContent xmlns:mc="http://schemas.openxmlformats.org/markup-compatibility/2006">
              <mc:Choice xmlns:v="urn:schemas-microsoft-com:vml" Requires="v">
                <p:oleObj spid="_x0000_s2134" name="Acrobat Document" r:id="rId3" imgW="4114665" imgH="4114800" progId="AcroExch.Document.7">
                  <p:embed/>
                </p:oleObj>
              </mc:Choice>
              <mc:Fallback>
                <p:oleObj name="Acrobat Document" r:id="rId3" imgW="4114665" imgH="4114800"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33400"/>
                        <a:ext cx="59436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11692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8229600" cy="4495800"/>
          </a:xfrm>
        </p:spPr>
        <p:txBody>
          <a:bodyPr>
            <a:normAutofit fontScale="90000"/>
          </a:bodyPr>
          <a:lstStyle/>
          <a:p>
            <a:r>
              <a:rPr lang="en-US" sz="6000" b="1" u="sng" dirty="0">
                <a:solidFill>
                  <a:srgbClr val="FF0000"/>
                </a:solidFill>
              </a:rPr>
              <a:t>Causes and </a:t>
            </a:r>
            <a:r>
              <a:rPr lang="en-US" sz="6000" b="1" u="sng" dirty="0" smtClean="0">
                <a:solidFill>
                  <a:srgbClr val="FF0000"/>
                </a:solidFill>
              </a:rPr>
              <a:t>Influences on Happiness</a:t>
            </a:r>
            <a:br>
              <a:rPr lang="en-US" sz="6000" b="1" u="sng" dirty="0" smtClean="0">
                <a:solidFill>
                  <a:srgbClr val="FF0000"/>
                </a:solidFill>
              </a:rPr>
            </a:br>
            <a:r>
              <a:rPr lang="en-US" sz="6000" b="1" u="sng" dirty="0">
                <a:solidFill>
                  <a:srgbClr val="FF0000"/>
                </a:solidFill>
              </a:rPr>
              <a:t/>
            </a:r>
            <a:br>
              <a:rPr lang="en-US" sz="6000" b="1" u="sng" dirty="0">
                <a:solidFill>
                  <a:srgbClr val="FF0000"/>
                </a:solidFill>
              </a:rPr>
            </a:br>
            <a:r>
              <a:rPr lang="en-US" sz="6000" b="1" u="sng" dirty="0">
                <a:solidFill>
                  <a:srgbClr val="FF0000"/>
                </a:solidFill>
              </a:rPr>
              <a:t>External </a:t>
            </a:r>
            <a:r>
              <a:rPr lang="en-US" sz="6000" b="1" u="sng" dirty="0" smtClean="0">
                <a:solidFill>
                  <a:srgbClr val="FF0000"/>
                </a:solidFill>
              </a:rPr>
              <a:t>and Internal</a:t>
            </a:r>
            <a:br>
              <a:rPr lang="en-US" sz="6000" b="1" u="sng" dirty="0" smtClean="0">
                <a:solidFill>
                  <a:srgbClr val="FF0000"/>
                </a:solidFill>
              </a:rPr>
            </a:br>
            <a:r>
              <a:rPr lang="en-US" sz="6000" b="1" u="sng" dirty="0" smtClean="0">
                <a:solidFill>
                  <a:srgbClr val="FF0000"/>
                </a:solidFill>
              </a:rPr>
              <a:t>(Top-Down vs. Bottom-Up)</a:t>
            </a:r>
            <a:endParaRPr lang="en-US" sz="6000" b="1" u="sng" dirty="0">
              <a:solidFill>
                <a:srgbClr val="FF0000"/>
              </a:solidFill>
            </a:endParaRPr>
          </a:p>
        </p:txBody>
      </p:sp>
      <p:sp>
        <p:nvSpPr>
          <p:cNvPr id="3" name="Content Placeholder 2"/>
          <p:cNvSpPr>
            <a:spLocks noGrp="1"/>
          </p:cNvSpPr>
          <p:nvPr>
            <p:ph idx="1"/>
          </p:nvPr>
        </p:nvSpPr>
        <p:spPr>
          <a:xfrm>
            <a:off x="9372600" y="6019800"/>
            <a:ext cx="7391400" cy="2514599"/>
          </a:xfrm>
        </p:spPr>
        <p:txBody>
          <a:bodyPr>
            <a:normAutofit/>
          </a:bodyPr>
          <a:lstStyle/>
          <a:p>
            <a:pPr marL="0" indent="0">
              <a:buNone/>
            </a:pPr>
            <a:endParaRPr lang="en-US" sz="6600" b="1" dirty="0">
              <a:solidFill>
                <a:schemeClr val="tx2">
                  <a:lumMod val="50000"/>
                </a:schemeClr>
              </a:solidFill>
            </a:endParaRPr>
          </a:p>
        </p:txBody>
      </p:sp>
    </p:spTree>
    <p:extLst>
      <p:ext uri="{BB962C8B-B14F-4D97-AF65-F5344CB8AC3E}">
        <p14:creationId xmlns:p14="http://schemas.microsoft.com/office/powerpoint/2010/main" val="10998564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smtClean="0">
                <a:solidFill>
                  <a:srgbClr val="FF0000"/>
                </a:solidFill>
              </a:rPr>
              <a:t>Human Evolution</a:t>
            </a:r>
            <a:endParaRPr lang="en-US" sz="6600" b="1" u="sng" dirty="0">
              <a:solidFill>
                <a:srgbClr val="FF0000"/>
              </a:solidFill>
            </a:endParaRPr>
          </a:p>
        </p:txBody>
      </p:sp>
      <p:sp>
        <p:nvSpPr>
          <p:cNvPr id="3" name="Content Placeholder 2"/>
          <p:cNvSpPr>
            <a:spLocks noGrp="1"/>
          </p:cNvSpPr>
          <p:nvPr>
            <p:ph idx="1"/>
          </p:nvPr>
        </p:nvSpPr>
        <p:spPr>
          <a:xfrm>
            <a:off x="2057400" y="1828800"/>
            <a:ext cx="8229600" cy="4525963"/>
          </a:xfrm>
        </p:spPr>
        <p:txBody>
          <a:bodyPr>
            <a:normAutofit/>
          </a:bodyPr>
          <a:lstStyle/>
          <a:p>
            <a:r>
              <a:rPr lang="en-US" sz="4800" b="1" dirty="0" smtClean="0"/>
              <a:t>Food</a:t>
            </a:r>
          </a:p>
          <a:p>
            <a:r>
              <a:rPr lang="en-US" sz="4800" b="1" dirty="0" smtClean="0"/>
              <a:t>Safety</a:t>
            </a:r>
          </a:p>
          <a:p>
            <a:r>
              <a:rPr lang="en-US" sz="4800" b="1" dirty="0" smtClean="0"/>
              <a:t>Friends and family</a:t>
            </a:r>
          </a:p>
          <a:p>
            <a:r>
              <a:rPr lang="en-US" sz="4800" b="1" dirty="0" smtClean="0"/>
              <a:t>Skills and mastery</a:t>
            </a:r>
            <a:endParaRPr lang="en-US" sz="4800" b="1" dirty="0"/>
          </a:p>
        </p:txBody>
      </p:sp>
    </p:spTree>
    <p:extLst>
      <p:ext uri="{BB962C8B-B14F-4D97-AF65-F5344CB8AC3E}">
        <p14:creationId xmlns:p14="http://schemas.microsoft.com/office/powerpoint/2010/main" val="18822947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Culturally Different Predictors</a:t>
            </a:r>
            <a:endParaRPr lang="en-US" b="1" u="sng" dirty="0">
              <a:solidFill>
                <a:srgbClr val="FF0000"/>
              </a:solidFill>
            </a:endParaRPr>
          </a:p>
        </p:txBody>
      </p:sp>
      <p:sp>
        <p:nvSpPr>
          <p:cNvPr id="3" name="Content Placeholder 2"/>
          <p:cNvSpPr>
            <a:spLocks noGrp="1"/>
          </p:cNvSpPr>
          <p:nvPr>
            <p:ph idx="1"/>
          </p:nvPr>
        </p:nvSpPr>
        <p:spPr/>
        <p:txBody>
          <a:bodyPr/>
          <a:lstStyle/>
          <a:p>
            <a:pPr marL="0" indent="0">
              <a:buNone/>
            </a:pPr>
            <a:r>
              <a:rPr lang="en-US" b="1" u="sng" dirty="0" smtClean="0">
                <a:solidFill>
                  <a:schemeClr val="tx2">
                    <a:lumMod val="50000"/>
                  </a:schemeClr>
                </a:solidFill>
              </a:rPr>
              <a:t>Example</a:t>
            </a:r>
          </a:p>
          <a:p>
            <a:endParaRPr lang="en-US" dirty="0">
              <a:solidFill>
                <a:schemeClr val="tx2">
                  <a:lumMod val="50000"/>
                </a:schemeClr>
              </a:solidFill>
            </a:endParaRPr>
          </a:p>
          <a:p>
            <a:pPr marL="0" indent="0">
              <a:buNone/>
            </a:pPr>
            <a:r>
              <a:rPr lang="en-US" dirty="0" smtClean="0">
                <a:solidFill>
                  <a:schemeClr val="tx2">
                    <a:lumMod val="50000"/>
                  </a:schemeClr>
                </a:solidFill>
              </a:rPr>
              <a:t>	</a:t>
            </a:r>
            <a:r>
              <a:rPr lang="en-US" b="1" dirty="0" smtClean="0">
                <a:solidFill>
                  <a:schemeClr val="tx2">
                    <a:lumMod val="50000"/>
                  </a:schemeClr>
                </a:solidFill>
              </a:rPr>
              <a:t>Self-esteem – much more central to life satisfaction in individualistic cultures</a:t>
            </a:r>
          </a:p>
          <a:p>
            <a:pPr marL="0" indent="0">
              <a:buNone/>
            </a:pPr>
            <a:r>
              <a:rPr lang="en-US" b="1" dirty="0">
                <a:solidFill>
                  <a:schemeClr val="tx2">
                    <a:lumMod val="50000"/>
                  </a:schemeClr>
                </a:solidFill>
              </a:rPr>
              <a:t>	</a:t>
            </a:r>
            <a:r>
              <a:rPr lang="en-US" b="1" dirty="0" smtClean="0">
                <a:solidFill>
                  <a:schemeClr val="tx2">
                    <a:lumMod val="50000"/>
                  </a:schemeClr>
                </a:solidFill>
              </a:rPr>
              <a:t>Emotions more central to life satisfaction in individualistic cultures</a:t>
            </a:r>
          </a:p>
          <a:p>
            <a:pPr marL="0" indent="0">
              <a:buNone/>
            </a:pPr>
            <a:r>
              <a:rPr lang="en-US" b="1" dirty="0">
                <a:solidFill>
                  <a:schemeClr val="tx2">
                    <a:lumMod val="50000"/>
                  </a:schemeClr>
                </a:solidFill>
              </a:rPr>
              <a:t>	</a:t>
            </a:r>
            <a:r>
              <a:rPr lang="en-US" b="1" dirty="0" smtClean="0">
                <a:solidFill>
                  <a:schemeClr val="tx2">
                    <a:lumMod val="50000"/>
                  </a:schemeClr>
                </a:solidFill>
              </a:rPr>
              <a:t>Approval of others a bit less important to individualists than to collectivists</a:t>
            </a:r>
            <a:endParaRPr lang="en-US" b="1" dirty="0">
              <a:solidFill>
                <a:schemeClr val="tx2">
                  <a:lumMod val="50000"/>
                </a:schemeClr>
              </a:solidFill>
            </a:endParaRPr>
          </a:p>
        </p:txBody>
      </p:sp>
    </p:spTree>
    <p:extLst>
      <p:ext uri="{BB962C8B-B14F-4D97-AF65-F5344CB8AC3E}">
        <p14:creationId xmlns:p14="http://schemas.microsoft.com/office/powerpoint/2010/main" val="23377786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fontScale="90000"/>
          </a:bodyPr>
          <a:lstStyle/>
          <a:p>
            <a:pPr eaLnBrk="1" hangingPunct="1"/>
            <a:r>
              <a:rPr lang="en-US" sz="5400" b="1" u="sng" dirty="0" smtClean="0">
                <a:solidFill>
                  <a:srgbClr val="FF0000"/>
                </a:solidFill>
              </a:rPr>
              <a:t>Also: Cultural Congruence</a:t>
            </a:r>
            <a:r>
              <a:rPr lang="en-US" sz="4000" dirty="0" smtClean="0">
                <a:solidFill>
                  <a:srgbClr val="FF0000"/>
                </a:solidFill>
              </a:rPr>
              <a:t/>
            </a:r>
            <a:br>
              <a:rPr lang="en-US" sz="4000" dirty="0" smtClean="0">
                <a:solidFill>
                  <a:srgbClr val="FF0000"/>
                </a:solidFill>
              </a:rPr>
            </a:br>
            <a:r>
              <a:rPr lang="en-US" sz="2000" dirty="0" smtClean="0">
                <a:solidFill>
                  <a:srgbClr val="FF0000"/>
                </a:solidFill>
              </a:rPr>
              <a:t>(Fulmer, </a:t>
            </a:r>
            <a:r>
              <a:rPr lang="en-US" sz="2000" dirty="0" err="1" smtClean="0">
                <a:solidFill>
                  <a:srgbClr val="FF0000"/>
                </a:solidFill>
              </a:rPr>
              <a:t>Gelfand</a:t>
            </a:r>
            <a:r>
              <a:rPr lang="en-US" sz="2000" dirty="0" smtClean="0">
                <a:solidFill>
                  <a:srgbClr val="FF0000"/>
                </a:solidFill>
              </a:rPr>
              <a:t>, … Diener et al., </a:t>
            </a:r>
            <a:r>
              <a:rPr lang="en-US" sz="2000" i="1" dirty="0" smtClean="0">
                <a:solidFill>
                  <a:srgbClr val="FF0000"/>
                </a:solidFill>
              </a:rPr>
              <a:t>Psych Science)</a:t>
            </a:r>
          </a:p>
        </p:txBody>
      </p:sp>
      <p:sp>
        <p:nvSpPr>
          <p:cNvPr id="40963" name="Rectangle 3"/>
          <p:cNvSpPr>
            <a:spLocks noGrp="1" noChangeArrowheads="1"/>
          </p:cNvSpPr>
          <p:nvPr>
            <p:ph type="body" idx="1"/>
          </p:nvPr>
        </p:nvSpPr>
        <p:spPr>
          <a:xfrm>
            <a:off x="1447800" y="1600200"/>
            <a:ext cx="6629400" cy="4525963"/>
          </a:xfrm>
        </p:spPr>
        <p:txBody>
          <a:bodyPr/>
          <a:lstStyle/>
          <a:p>
            <a:pPr eaLnBrk="1" hangingPunct="1"/>
            <a:endParaRPr lang="en-US" smtClean="0"/>
          </a:p>
          <a:p>
            <a:pPr eaLnBrk="1" hangingPunct="1">
              <a:buFontTx/>
              <a:buNone/>
            </a:pPr>
            <a:r>
              <a:rPr lang="en-US" sz="4800" b="1" smtClean="0">
                <a:solidFill>
                  <a:srgbClr val="262673"/>
                </a:solidFill>
              </a:rPr>
              <a:t>Example: Extraverts are happier in an extraverted society</a:t>
            </a:r>
          </a:p>
        </p:txBody>
      </p:sp>
    </p:spTree>
    <p:extLst>
      <p:ext uri="{BB962C8B-B14F-4D97-AF65-F5344CB8AC3E}">
        <p14:creationId xmlns:p14="http://schemas.microsoft.com/office/powerpoint/2010/main" val="21904741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04800" y="381000"/>
            <a:ext cx="8534400" cy="609600"/>
          </a:xfrm>
        </p:spPr>
        <p:txBody>
          <a:bodyPr>
            <a:normAutofit fontScale="90000"/>
          </a:bodyPr>
          <a:lstStyle/>
          <a:p>
            <a:pPr eaLnBrk="1" hangingPunct="1">
              <a:defRPr/>
            </a:pPr>
            <a:r>
              <a:rPr lang="en-US" b="1" u="sng" smtClean="0">
                <a:solidFill>
                  <a:schemeClr val="accent2"/>
                </a:solidFill>
              </a:rPr>
              <a:t>Cultural Congruence: Religion</a:t>
            </a:r>
            <a:br>
              <a:rPr lang="en-US" b="1" u="sng" smtClean="0">
                <a:solidFill>
                  <a:schemeClr val="accent2"/>
                </a:solidFill>
              </a:rPr>
            </a:br>
            <a:r>
              <a:rPr lang="en-US" sz="2400" b="1" u="sng" smtClean="0">
                <a:solidFill>
                  <a:schemeClr val="accent2"/>
                </a:solidFill>
              </a:rPr>
              <a:t>Diener, Tay, &amp; Myers, 2011 </a:t>
            </a:r>
            <a:r>
              <a:rPr lang="en-US" sz="2400" b="1" i="1" u="sng" smtClean="0">
                <a:solidFill>
                  <a:schemeClr val="accent2"/>
                </a:solidFill>
              </a:rPr>
              <a:t>JPSP</a:t>
            </a:r>
          </a:p>
        </p:txBody>
      </p:sp>
      <p:graphicFrame>
        <p:nvGraphicFramePr>
          <p:cNvPr id="41987" name="Content Placeholder 2"/>
          <p:cNvGraphicFramePr>
            <a:graphicFrameLocks noGrp="1"/>
          </p:cNvGraphicFramePr>
          <p:nvPr>
            <p:ph idx="4294967295"/>
          </p:nvPr>
        </p:nvGraphicFramePr>
        <p:xfrm>
          <a:off x="7874000" y="5816600"/>
          <a:ext cx="863600" cy="711200"/>
        </p:xfrm>
        <a:graphic>
          <a:graphicData uri="http://schemas.openxmlformats.org/presentationml/2006/ole">
            <mc:AlternateContent xmlns:mc="http://schemas.openxmlformats.org/markup-compatibility/2006">
              <mc:Choice xmlns:v="urn:schemas-microsoft-com:vml" Requires="v">
                <p:oleObj spid="_x0000_s5199" r:id="rId4" imgW="859610" imgH="713294" progId="Excel.Chart.8">
                  <p:embed/>
                </p:oleObj>
              </mc:Choice>
              <mc:Fallback>
                <p:oleObj r:id="rId4" imgW="859610" imgH="713294"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74000" y="5816600"/>
                        <a:ext cx="863600" cy="71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4198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09800" y="1447800"/>
            <a:ext cx="5257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929520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u="sng" dirty="0" smtClean="0">
                <a:solidFill>
                  <a:srgbClr val="FF0000"/>
                </a:solidFill>
              </a:rPr>
              <a:t>Useful Fiction</a:t>
            </a:r>
            <a:endParaRPr lang="en-US" sz="4800" b="1" u="sng" dirty="0">
              <a:solidFill>
                <a:srgbClr val="FF0000"/>
              </a:solidFill>
            </a:endParaRPr>
          </a:p>
        </p:txBody>
      </p:sp>
      <p:sp>
        <p:nvSpPr>
          <p:cNvPr id="3" name="Content Placeholder 2"/>
          <p:cNvSpPr>
            <a:spLocks noGrp="1"/>
          </p:cNvSpPr>
          <p:nvPr>
            <p:ph idx="1"/>
          </p:nvPr>
        </p:nvSpPr>
        <p:spPr/>
        <p:txBody>
          <a:bodyPr/>
          <a:lstStyle/>
          <a:p>
            <a:pPr marL="0" indent="0">
              <a:buNone/>
            </a:pPr>
            <a:r>
              <a:rPr lang="en-US" b="1" dirty="0" smtClean="0">
                <a:solidFill>
                  <a:schemeClr val="tx2">
                    <a:lumMod val="50000"/>
                  </a:schemeClr>
                </a:solidFill>
              </a:rPr>
              <a:t>We might not all need religion to be happy. But we need some of the things it can provide:</a:t>
            </a:r>
          </a:p>
          <a:p>
            <a:pPr marL="0" indent="0">
              <a:buNone/>
            </a:pPr>
            <a:r>
              <a:rPr lang="en-US" b="1" dirty="0">
                <a:solidFill>
                  <a:schemeClr val="tx2">
                    <a:lumMod val="50000"/>
                  </a:schemeClr>
                </a:solidFill>
              </a:rPr>
              <a:t>	</a:t>
            </a:r>
            <a:r>
              <a:rPr lang="en-US" b="1" dirty="0" smtClean="0">
                <a:solidFill>
                  <a:schemeClr val="tx2">
                    <a:lumMod val="50000"/>
                  </a:schemeClr>
                </a:solidFill>
              </a:rPr>
              <a:t>	Meaning and purpose</a:t>
            </a:r>
          </a:p>
          <a:p>
            <a:pPr marL="0" indent="0">
              <a:buNone/>
            </a:pPr>
            <a:r>
              <a:rPr lang="en-US" b="1" dirty="0">
                <a:solidFill>
                  <a:schemeClr val="tx2">
                    <a:lumMod val="50000"/>
                  </a:schemeClr>
                </a:solidFill>
              </a:rPr>
              <a:t>	</a:t>
            </a:r>
            <a:r>
              <a:rPr lang="en-US" b="1" dirty="0" smtClean="0">
                <a:solidFill>
                  <a:schemeClr val="tx2">
                    <a:lumMod val="50000"/>
                  </a:schemeClr>
                </a:solidFill>
              </a:rPr>
              <a:t>	Social support</a:t>
            </a:r>
          </a:p>
          <a:p>
            <a:pPr marL="0" indent="0">
              <a:buNone/>
            </a:pPr>
            <a:r>
              <a:rPr lang="en-US" b="1" dirty="0">
                <a:solidFill>
                  <a:schemeClr val="tx2">
                    <a:lumMod val="50000"/>
                  </a:schemeClr>
                </a:solidFill>
              </a:rPr>
              <a:t>	</a:t>
            </a:r>
            <a:r>
              <a:rPr lang="en-US" b="1" dirty="0" smtClean="0">
                <a:solidFill>
                  <a:schemeClr val="tx2">
                    <a:lumMod val="50000"/>
                  </a:schemeClr>
                </a:solidFill>
              </a:rPr>
              <a:t>	Optimism</a:t>
            </a:r>
          </a:p>
          <a:p>
            <a:pPr marL="0" indent="0">
              <a:buNone/>
            </a:pPr>
            <a:r>
              <a:rPr lang="en-US" b="1" dirty="0">
                <a:solidFill>
                  <a:schemeClr val="tx2">
                    <a:lumMod val="50000"/>
                  </a:schemeClr>
                </a:solidFill>
              </a:rPr>
              <a:t>	</a:t>
            </a:r>
            <a:r>
              <a:rPr lang="en-US" b="1" dirty="0" smtClean="0">
                <a:solidFill>
                  <a:schemeClr val="tx2">
                    <a:lumMod val="50000"/>
                  </a:schemeClr>
                </a:solidFill>
              </a:rPr>
              <a:t>	A sense of control</a:t>
            </a:r>
            <a:endParaRPr lang="en-US" b="1" dirty="0">
              <a:solidFill>
                <a:schemeClr val="tx2">
                  <a:lumMod val="50000"/>
                </a:schemeClr>
              </a:solidFill>
            </a:endParaRPr>
          </a:p>
        </p:txBody>
      </p:sp>
    </p:spTree>
    <p:extLst>
      <p:ext uri="{BB962C8B-B14F-4D97-AF65-F5344CB8AC3E}">
        <p14:creationId xmlns:p14="http://schemas.microsoft.com/office/powerpoint/2010/main" val="366555839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u="sng" dirty="0" smtClean="0">
                <a:solidFill>
                  <a:srgbClr val="FF0000"/>
                </a:solidFill>
              </a:rPr>
              <a:t>Culture</a:t>
            </a:r>
            <a:endParaRPr lang="en-US" sz="7200" b="1" u="sng" dirty="0">
              <a:solidFill>
                <a:srgbClr val="FF0000"/>
              </a:solidFill>
            </a:endParaRPr>
          </a:p>
        </p:txBody>
      </p:sp>
      <p:sp>
        <p:nvSpPr>
          <p:cNvPr id="3" name="Content Placeholder 2"/>
          <p:cNvSpPr>
            <a:spLocks noGrp="1"/>
          </p:cNvSpPr>
          <p:nvPr>
            <p:ph idx="1"/>
          </p:nvPr>
        </p:nvSpPr>
        <p:spPr>
          <a:xfrm>
            <a:off x="457200" y="2209800"/>
            <a:ext cx="8229600" cy="3916363"/>
          </a:xfrm>
        </p:spPr>
        <p:txBody>
          <a:bodyPr>
            <a:normAutofit/>
          </a:bodyPr>
          <a:lstStyle/>
          <a:p>
            <a:pPr marL="0" indent="0">
              <a:buNone/>
            </a:pPr>
            <a:endParaRPr lang="en-US" sz="6000" b="1" u="sng" dirty="0" smtClean="0">
              <a:solidFill>
                <a:schemeClr val="tx2">
                  <a:lumMod val="50000"/>
                </a:schemeClr>
              </a:solidFill>
            </a:endParaRPr>
          </a:p>
          <a:p>
            <a:pPr marL="0" indent="0">
              <a:buNone/>
            </a:pPr>
            <a:endParaRPr lang="en-US" sz="6000" b="1" u="sng" dirty="0">
              <a:solidFill>
                <a:schemeClr val="tx2">
                  <a:lumMod val="50000"/>
                </a:schemeClr>
              </a:solidFill>
            </a:endParaRPr>
          </a:p>
          <a:p>
            <a:pPr marL="0" indent="0">
              <a:buNone/>
            </a:pPr>
            <a:r>
              <a:rPr lang="en-US" sz="6000" b="1" u="sng" dirty="0" smtClean="0">
                <a:solidFill>
                  <a:schemeClr val="tx2">
                    <a:lumMod val="50000"/>
                  </a:schemeClr>
                </a:solidFill>
              </a:rPr>
              <a:t>Questions and Discussion</a:t>
            </a:r>
            <a:endParaRPr lang="en-US" sz="6000" b="1" u="sng" dirty="0">
              <a:solidFill>
                <a:schemeClr val="tx2">
                  <a:lumMod val="50000"/>
                </a:schemeClr>
              </a:solidFill>
            </a:endParaRPr>
          </a:p>
        </p:txBody>
      </p:sp>
      <p:sp>
        <p:nvSpPr>
          <p:cNvPr id="4" name="5-Point Star 3"/>
          <p:cNvSpPr/>
          <p:nvPr/>
        </p:nvSpPr>
        <p:spPr>
          <a:xfrm flipH="1" flipV="1">
            <a:off x="3886199" y="2133599"/>
            <a:ext cx="1600199" cy="16001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14986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u="sng" dirty="0" smtClean="0">
                <a:solidFill>
                  <a:srgbClr val="FF0000"/>
                </a:solidFill>
              </a:rPr>
              <a:t>Psychological Adaptation</a:t>
            </a:r>
            <a:endParaRPr lang="en-US" sz="5400" b="1" u="sng" dirty="0">
              <a:solidFill>
                <a:srgbClr val="FF0000"/>
              </a:solidFill>
            </a:endParaRPr>
          </a:p>
        </p:txBody>
      </p:sp>
      <p:sp>
        <p:nvSpPr>
          <p:cNvPr id="3" name="Content Placeholder 2"/>
          <p:cNvSpPr>
            <a:spLocks noGrp="1"/>
          </p:cNvSpPr>
          <p:nvPr>
            <p:ph idx="1"/>
          </p:nvPr>
        </p:nvSpPr>
        <p:spPr/>
        <p:txBody>
          <a:bodyPr>
            <a:normAutofit/>
          </a:bodyPr>
          <a:lstStyle/>
          <a:p>
            <a:endParaRPr lang="en-US" sz="4400" b="1" dirty="0" smtClean="0">
              <a:solidFill>
                <a:schemeClr val="tx2">
                  <a:lumMod val="50000"/>
                </a:schemeClr>
              </a:solidFill>
            </a:endParaRPr>
          </a:p>
          <a:p>
            <a:r>
              <a:rPr lang="en-US" sz="4400" b="1" dirty="0" smtClean="0">
                <a:solidFill>
                  <a:schemeClr val="tx2">
                    <a:lumMod val="50000"/>
                  </a:schemeClr>
                </a:solidFill>
              </a:rPr>
              <a:t>People react to good and bad events, but then over time this response fades</a:t>
            </a:r>
          </a:p>
          <a:p>
            <a:pPr marL="0" indent="0">
              <a:buNone/>
            </a:pPr>
            <a:r>
              <a:rPr lang="en-US" sz="4400" b="1" dirty="0">
                <a:solidFill>
                  <a:schemeClr val="tx2">
                    <a:lumMod val="50000"/>
                  </a:schemeClr>
                </a:solidFill>
              </a:rPr>
              <a:t>	</a:t>
            </a:r>
            <a:r>
              <a:rPr lang="en-US" sz="3600" b="1" dirty="0" smtClean="0">
                <a:solidFill>
                  <a:schemeClr val="tx2">
                    <a:lumMod val="50000"/>
                  </a:schemeClr>
                </a:solidFill>
              </a:rPr>
              <a:t>Brickman, Coates, &amp; </a:t>
            </a:r>
            <a:r>
              <a:rPr lang="en-US" sz="3600" b="1" dirty="0" err="1" smtClean="0">
                <a:solidFill>
                  <a:schemeClr val="tx2">
                    <a:lumMod val="50000"/>
                  </a:schemeClr>
                </a:solidFill>
              </a:rPr>
              <a:t>Janoff-Bulman</a:t>
            </a:r>
            <a:endParaRPr lang="en-US" sz="3600" b="1" dirty="0">
              <a:solidFill>
                <a:schemeClr val="tx2">
                  <a:lumMod val="50000"/>
                </a:schemeClr>
              </a:solidFill>
            </a:endParaRPr>
          </a:p>
        </p:txBody>
      </p:sp>
    </p:spTree>
    <p:extLst>
      <p:ext uri="{BB962C8B-B14F-4D97-AF65-F5344CB8AC3E}">
        <p14:creationId xmlns:p14="http://schemas.microsoft.com/office/powerpoint/2010/main" val="14184078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en-US" smtClean="0"/>
          </a:p>
        </p:txBody>
      </p:sp>
      <p:sp>
        <p:nvSpPr>
          <p:cNvPr id="64515" name="Rectangle 3"/>
          <p:cNvSpPr>
            <a:spLocks noGrp="1" noChangeArrowheads="1"/>
          </p:cNvSpPr>
          <p:nvPr>
            <p:ph type="body" idx="1"/>
          </p:nvPr>
        </p:nvSpPr>
        <p:spPr/>
        <p:txBody>
          <a:bodyPr/>
          <a:lstStyle/>
          <a:p>
            <a:endParaRPr lang="en-US" smtClean="0"/>
          </a:p>
          <a:p>
            <a:endParaRPr lang="en-US" smtClean="0"/>
          </a:p>
          <a:p>
            <a:endParaRPr lang="en-US" smtClean="0"/>
          </a:p>
        </p:txBody>
      </p:sp>
      <p:sp>
        <p:nvSpPr>
          <p:cNvPr id="64516" name="Rectangle 1"/>
          <p:cNvSpPr>
            <a:spLocks noChangeArrowheads="1"/>
          </p:cNvSpPr>
          <p:nvPr/>
        </p:nvSpPr>
        <p:spPr bwMode="auto">
          <a:xfrm>
            <a:off x="1143000" y="1295400"/>
            <a:ext cx="5715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endParaRPr lang="en-US"/>
          </a:p>
          <a:p>
            <a:endParaRPr lang="en-US"/>
          </a:p>
        </p:txBody>
      </p:sp>
      <p:sp>
        <p:nvSpPr>
          <p:cNvPr id="64517" name="Rectangle 2"/>
          <p:cNvSpPr>
            <a:spLocks noChangeArrowheads="1"/>
          </p:cNvSpPr>
          <p:nvPr/>
        </p:nvSpPr>
        <p:spPr bwMode="auto">
          <a:xfrm>
            <a:off x="1676400" y="838200"/>
            <a:ext cx="518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a:p>
            <a:endParaRPr lang="en-US"/>
          </a:p>
          <a:p>
            <a:endParaRPr lang="en-US"/>
          </a:p>
        </p:txBody>
      </p:sp>
      <p:pic>
        <p:nvPicPr>
          <p:cNvPr id="645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36563"/>
            <a:ext cx="7632700" cy="611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9381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descr="Large confetti"/>
          <p:cNvSpPr>
            <a:spLocks noGrp="1" noChangeArrowheads="1"/>
          </p:cNvSpPr>
          <p:nvPr>
            <p:ph type="title"/>
          </p:nvPr>
        </p:nvSpPr>
        <p:spPr/>
        <p:txBody>
          <a:bodyPr>
            <a:normAutofit fontScale="90000"/>
          </a:bodyPr>
          <a:lstStyle/>
          <a:p>
            <a:r>
              <a:rPr lang="en-US" b="1"/>
              <a:t>Adaptation to Marriage</a:t>
            </a:r>
            <a:r>
              <a:rPr lang="en-US"/>
              <a:t/>
            </a:r>
            <a:br>
              <a:rPr lang="en-US"/>
            </a:br>
            <a:r>
              <a:rPr lang="en-US" sz="2800" b="1"/>
              <a:t>Lucas, Clark, Georgellis, &amp; Diener</a:t>
            </a:r>
          </a:p>
        </p:txBody>
      </p:sp>
      <p:graphicFrame>
        <p:nvGraphicFramePr>
          <p:cNvPr id="61443" name="Object 3"/>
          <p:cNvGraphicFramePr>
            <a:graphicFrameLocks noGrp="1" noChangeAspect="1"/>
          </p:cNvGraphicFramePr>
          <p:nvPr>
            <p:ph type="chart" idx="1"/>
          </p:nvPr>
        </p:nvGraphicFramePr>
        <p:xfrm>
          <a:off x="709613" y="1906588"/>
          <a:ext cx="7721600" cy="4187825"/>
        </p:xfrm>
        <a:graphic>
          <a:graphicData uri="http://schemas.openxmlformats.org/presentationml/2006/ole">
            <mc:AlternateContent xmlns:mc="http://schemas.openxmlformats.org/markup-compatibility/2006">
              <mc:Choice xmlns:v="urn:schemas-microsoft-com:vml" Requires="v">
                <p:oleObj spid="_x0000_s13349" name="Chart" r:id="rId3" imgW="7762960" imgH="4210154" progId="MSGraph.Chart.8">
                  <p:embed followColorScheme="full"/>
                </p:oleObj>
              </mc:Choice>
              <mc:Fallback>
                <p:oleObj name="Chart" r:id="rId3" imgW="7762960" imgH="4210154" progId="MSGraph.Chart.8">
                  <p:embed followColorScheme="full"/>
                  <p:pic>
                    <p:nvPicPr>
                      <p:cNvPr id="0" name=""/>
                      <p:cNvPicPr>
                        <a:picLocks noChangeAspect="1" noChangeArrowheads="1"/>
                      </p:cNvPicPr>
                      <p:nvPr/>
                    </p:nvPicPr>
                    <p:blipFill>
                      <a:blip r:embed="rId4"/>
                      <a:srcRect/>
                      <a:stretch>
                        <a:fillRect/>
                      </a:stretch>
                    </p:blipFill>
                    <p:spPr bwMode="auto">
                      <a:xfrm>
                        <a:off x="709613" y="1906588"/>
                        <a:ext cx="7721600" cy="4187825"/>
                      </a:xfrm>
                      <a:prstGeom prst="rect">
                        <a:avLst/>
                      </a:prstGeom>
                    </p:spPr>
                  </p:pic>
                </p:oleObj>
              </mc:Fallback>
            </mc:AlternateContent>
          </a:graphicData>
        </a:graphic>
      </p:graphicFrame>
    </p:spTree>
    <p:extLst>
      <p:ext uri="{BB962C8B-B14F-4D97-AF65-F5344CB8AC3E}">
        <p14:creationId xmlns:p14="http://schemas.microsoft.com/office/powerpoint/2010/main" val="3155672302"/>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FF0000"/>
                </a:solidFill>
              </a:rPr>
              <a:t>Happier Without a Spouse?</a:t>
            </a:r>
            <a:br>
              <a:rPr lang="en-US" b="1" u="sng" dirty="0" smtClean="0">
                <a:solidFill>
                  <a:srgbClr val="FF0000"/>
                </a:solidFill>
              </a:rPr>
            </a:br>
            <a:r>
              <a:rPr lang="en-US" b="1" u="sng" dirty="0" smtClean="0">
                <a:solidFill>
                  <a:srgbClr val="FF0000"/>
                </a:solidFill>
              </a:rPr>
              <a:t>Should I Kill My Husband?</a:t>
            </a:r>
            <a:endParaRPr lang="en-US" b="1" u="sng" dirty="0">
              <a:solidFill>
                <a:srgbClr val="FF0000"/>
              </a:solidFill>
            </a:endParaRPr>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600200"/>
            <a:ext cx="3707725" cy="495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481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solidFill>
                  <a:srgbClr val="FF0000"/>
                </a:solidFill>
              </a:rPr>
              <a:t>External</a:t>
            </a:r>
            <a:endParaRPr lang="en-US" sz="6000" b="1" u="sng" dirty="0">
              <a:solidFill>
                <a:srgbClr val="FF0000"/>
              </a:solidFill>
            </a:endParaRPr>
          </a:p>
        </p:txBody>
      </p:sp>
      <p:sp>
        <p:nvSpPr>
          <p:cNvPr id="3" name="Content Placeholder 2"/>
          <p:cNvSpPr>
            <a:spLocks noGrp="1"/>
          </p:cNvSpPr>
          <p:nvPr>
            <p:ph idx="1"/>
          </p:nvPr>
        </p:nvSpPr>
        <p:spPr/>
        <p:txBody>
          <a:bodyPr/>
          <a:lstStyle/>
          <a:p>
            <a:r>
              <a:rPr lang="en-US" sz="4000" b="1" dirty="0">
                <a:solidFill>
                  <a:schemeClr val="tx2">
                    <a:lumMod val="50000"/>
                  </a:schemeClr>
                </a:solidFill>
              </a:rPr>
              <a:t>The </a:t>
            </a:r>
            <a:r>
              <a:rPr lang="en-US" sz="4000" b="1" dirty="0" smtClean="0">
                <a:solidFill>
                  <a:schemeClr val="tx2">
                    <a:lumMod val="50000"/>
                  </a:schemeClr>
                </a:solidFill>
              </a:rPr>
              <a:t>society </a:t>
            </a:r>
            <a:r>
              <a:rPr lang="en-US" sz="4000" b="1" dirty="0">
                <a:solidFill>
                  <a:schemeClr val="tx2">
                    <a:lumMod val="50000"/>
                  </a:schemeClr>
                </a:solidFill>
              </a:rPr>
              <a:t>in </a:t>
            </a:r>
            <a:r>
              <a:rPr lang="en-US" sz="4000" b="1" dirty="0" smtClean="0">
                <a:solidFill>
                  <a:schemeClr val="tx2">
                    <a:lumMod val="50000"/>
                  </a:schemeClr>
                </a:solidFill>
              </a:rPr>
              <a:t>which you live!</a:t>
            </a:r>
          </a:p>
          <a:p>
            <a:endParaRPr lang="en-US" sz="4000" b="1" dirty="0" smtClean="0">
              <a:solidFill>
                <a:schemeClr val="tx2">
                  <a:lumMod val="50000"/>
                </a:schemeClr>
              </a:solidFill>
            </a:endParaRPr>
          </a:p>
          <a:p>
            <a:r>
              <a:rPr lang="en-US" sz="4000" b="1" dirty="0" smtClean="0">
                <a:solidFill>
                  <a:schemeClr val="tx2">
                    <a:lumMod val="50000"/>
                  </a:schemeClr>
                </a:solidFill>
              </a:rPr>
              <a:t>The spouse you marry.</a:t>
            </a:r>
          </a:p>
          <a:p>
            <a:endParaRPr lang="en-US" sz="4000" b="1" dirty="0" smtClean="0">
              <a:solidFill>
                <a:schemeClr val="tx2">
                  <a:lumMod val="50000"/>
                </a:schemeClr>
              </a:solidFill>
            </a:endParaRPr>
          </a:p>
          <a:p>
            <a:r>
              <a:rPr lang="en-US" sz="4000" b="1" dirty="0" smtClean="0">
                <a:solidFill>
                  <a:schemeClr val="tx2">
                    <a:lumMod val="50000"/>
                  </a:schemeClr>
                </a:solidFill>
              </a:rPr>
              <a:t>The neighborhood in which you live.</a:t>
            </a:r>
            <a:endParaRPr lang="en-US" sz="4000" b="1" dirty="0">
              <a:solidFill>
                <a:schemeClr val="tx2">
                  <a:lumMod val="50000"/>
                </a:schemeClr>
              </a:solidFill>
            </a:endParaRPr>
          </a:p>
          <a:p>
            <a:endParaRPr lang="en-US" dirty="0"/>
          </a:p>
        </p:txBody>
      </p:sp>
    </p:spTree>
    <p:extLst>
      <p:ext uri="{BB962C8B-B14F-4D97-AF65-F5344CB8AC3E}">
        <p14:creationId xmlns:p14="http://schemas.microsoft.com/office/powerpoint/2010/main" val="276034309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0000"/>
                </a:solidFill>
              </a:rPr>
              <a:t>Plus, You Will Become Unemployed</a:t>
            </a:r>
            <a:endParaRPr lang="en-US" b="1" dirty="0">
              <a:solidFill>
                <a:srgbClr val="FF0000"/>
              </a:solidFill>
            </a:endParaRPr>
          </a:p>
        </p:txBody>
      </p:sp>
      <p:sp>
        <p:nvSpPr>
          <p:cNvPr id="3" name="Content Placeholder 2"/>
          <p:cNvSpPr>
            <a:spLocks noGrp="1"/>
          </p:cNvSpPr>
          <p:nvPr>
            <p:ph idx="1"/>
          </p:nvPr>
        </p:nvSpPr>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0300" y="1600200"/>
            <a:ext cx="4152900" cy="4738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5847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357"/>
            <a:ext cx="7772400" cy="1470025"/>
          </a:xfrm>
        </p:spPr>
        <p:txBody>
          <a:bodyPr>
            <a:normAutofit/>
          </a:bodyPr>
          <a:lstStyle/>
          <a:p>
            <a:r>
              <a:rPr lang="en-US" b="1" u="sng" dirty="0" smtClean="0">
                <a:solidFill>
                  <a:srgbClr val="FF0000"/>
                </a:solidFill>
              </a:rPr>
              <a:t>Will You Be Happier with Kids?</a:t>
            </a:r>
            <a:br>
              <a:rPr lang="en-US" b="1" u="sng" dirty="0" smtClean="0">
                <a:solidFill>
                  <a:srgbClr val="FF0000"/>
                </a:solidFill>
              </a:rPr>
            </a:br>
            <a:r>
              <a:rPr lang="en-US" b="1" u="sng" dirty="0" smtClean="0">
                <a:solidFill>
                  <a:srgbClr val="FF0000"/>
                </a:solidFill>
              </a:rPr>
              <a:t>-- Average person: No</a:t>
            </a:r>
            <a:endParaRPr lang="en-US" b="1" u="sng" dirty="0">
              <a:solidFill>
                <a:srgbClr val="FF0000"/>
              </a:solidFill>
            </a:endParaRPr>
          </a:p>
        </p:txBody>
      </p:sp>
      <p:sp>
        <p:nvSpPr>
          <p:cNvPr id="3" name="Subtitle 2"/>
          <p:cNvSpPr>
            <a:spLocks noGrp="1"/>
          </p:cNvSpPr>
          <p:nvPr>
            <p:ph type="subTitle" idx="1"/>
          </p:nvPr>
        </p:nvSpPr>
        <p:spPr/>
        <p:txBody>
          <a:bodyPr/>
          <a:lstStyle/>
          <a:p>
            <a:endParaRPr lang="en-US"/>
          </a:p>
        </p:txBody>
      </p:sp>
      <p:pic>
        <p:nvPicPr>
          <p:cNvPr id="5122" name="Picture 2" descr="C:\Users\Ed Diener\AppData\Local\Temp\ed_hilda_birth.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1600200"/>
            <a:ext cx="6324600" cy="5059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17983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381000" y="304800"/>
            <a:ext cx="8229600" cy="1417638"/>
          </a:xfrm>
        </p:spPr>
        <p:txBody>
          <a:bodyPr>
            <a:noAutofit/>
          </a:bodyPr>
          <a:lstStyle/>
          <a:p>
            <a:pPr eaLnBrk="1" hangingPunct="1"/>
            <a:r>
              <a:rPr lang="en-US" b="1" u="sng" dirty="0" smtClean="0">
                <a:solidFill>
                  <a:srgbClr val="FF0000"/>
                </a:solidFill>
              </a:rPr>
              <a:t>Who Stays Married and </a:t>
            </a:r>
            <a:br>
              <a:rPr lang="en-US" b="1" u="sng" dirty="0" smtClean="0">
                <a:solidFill>
                  <a:srgbClr val="FF0000"/>
                </a:solidFill>
              </a:rPr>
            </a:br>
            <a:r>
              <a:rPr lang="en-US" b="1" u="sng" dirty="0" smtClean="0">
                <a:solidFill>
                  <a:srgbClr val="FF0000"/>
                </a:solidFill>
              </a:rPr>
              <a:t>Who Gets Divorced?</a:t>
            </a:r>
            <a:br>
              <a:rPr lang="en-US" b="1" u="sng" dirty="0" smtClean="0">
                <a:solidFill>
                  <a:srgbClr val="FF0000"/>
                </a:solidFill>
              </a:rPr>
            </a:br>
            <a:endParaRPr lang="en-US" b="1" u="sng" dirty="0" smtClean="0">
              <a:solidFill>
                <a:srgbClr val="FF0000"/>
              </a:solidFill>
            </a:endParaRPr>
          </a:p>
        </p:txBody>
      </p:sp>
      <p:pic>
        <p:nvPicPr>
          <p:cNvPr id="20483"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828800" y="1524000"/>
            <a:ext cx="6248400" cy="5181600"/>
          </a:xfrm>
        </p:spPr>
      </p:pic>
    </p:spTree>
    <p:extLst>
      <p:ext uri="{BB962C8B-B14F-4D97-AF65-F5344CB8AC3E}">
        <p14:creationId xmlns:p14="http://schemas.microsoft.com/office/powerpoint/2010/main" val="410865956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ed diener\Pictures\Lucas2003Figure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785446"/>
            <a:ext cx="7754073"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b="1" dirty="0" smtClean="0">
                <a:solidFill>
                  <a:srgbClr val="FF0000"/>
                </a:solidFill>
              </a:rPr>
              <a:t>Marriage</a:t>
            </a:r>
            <a:endParaRPr lang="en-US" b="1" dirty="0">
              <a:solidFill>
                <a:srgbClr val="FF0000"/>
              </a:solidFill>
            </a:endParaRP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621986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ed diener\Pictures\Lucas2003Figur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685800"/>
            <a:ext cx="7719381" cy="6324601"/>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33400" y="152400"/>
            <a:ext cx="8153400" cy="609600"/>
          </a:xfrm>
        </p:spPr>
        <p:txBody>
          <a:bodyPr>
            <a:normAutofit fontScale="90000"/>
          </a:bodyPr>
          <a:lstStyle/>
          <a:p>
            <a:r>
              <a:rPr lang="en-US" b="1" dirty="0" smtClean="0">
                <a:solidFill>
                  <a:srgbClr val="FF0000"/>
                </a:solidFill>
              </a:rPr>
              <a:t>Widowhood</a:t>
            </a:r>
            <a:endParaRPr lang="en-US" b="1" dirty="0">
              <a:solidFill>
                <a:srgbClr val="FF0000"/>
              </a:solidFill>
            </a:endParaRPr>
          </a:p>
        </p:txBody>
      </p:sp>
      <p:sp>
        <p:nvSpPr>
          <p:cNvPr id="4" name="Content Placeholder 3"/>
          <p:cNvSpPr>
            <a:spLocks noGrp="1"/>
          </p:cNvSpPr>
          <p:nvPr>
            <p:ph idx="1"/>
          </p:nvPr>
        </p:nvSpPr>
        <p:spPr>
          <a:xfrm>
            <a:off x="596707" y="2332037"/>
            <a:ext cx="8229600" cy="4525963"/>
          </a:xfrm>
        </p:spPr>
        <p:txBody>
          <a:bodyPr/>
          <a:lstStyle/>
          <a:p>
            <a:endParaRPr lang="en-US" dirty="0"/>
          </a:p>
        </p:txBody>
      </p:sp>
    </p:spTree>
    <p:extLst>
      <p:ext uri="{BB962C8B-B14F-4D97-AF65-F5344CB8AC3E}">
        <p14:creationId xmlns:p14="http://schemas.microsoft.com/office/powerpoint/2010/main" val="28969221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LESSONS</a:t>
            </a:r>
            <a:endParaRPr lang="en-US" b="1" u="sng" dirty="0">
              <a:solidFill>
                <a:srgbClr val="FF0000"/>
              </a:solidFill>
            </a:endParaRPr>
          </a:p>
        </p:txBody>
      </p:sp>
      <p:sp>
        <p:nvSpPr>
          <p:cNvPr id="3" name="Content Placeholder 2"/>
          <p:cNvSpPr>
            <a:spLocks noGrp="1"/>
          </p:cNvSpPr>
          <p:nvPr>
            <p:ph idx="1"/>
          </p:nvPr>
        </p:nvSpPr>
        <p:spPr/>
        <p:txBody>
          <a:bodyPr/>
          <a:lstStyle/>
          <a:p>
            <a:r>
              <a:rPr lang="en-US" b="1" dirty="0" smtClean="0">
                <a:solidFill>
                  <a:schemeClr val="tx2">
                    <a:lumMod val="50000"/>
                  </a:schemeClr>
                </a:solidFill>
              </a:rPr>
              <a:t>Married and those with kids happier. But causality?  They were happier to start with – selection.  Be careful of findings based on correlations.</a:t>
            </a:r>
          </a:p>
          <a:p>
            <a:r>
              <a:rPr lang="en-US" b="1" dirty="0" smtClean="0">
                <a:solidFill>
                  <a:schemeClr val="tx2">
                    <a:lumMod val="50000"/>
                  </a:schemeClr>
                </a:solidFill>
              </a:rPr>
              <a:t>There are huge individual differences. Marriage and kids will make some happier, and some less happy. Marrying whom? Your personality? Do you really love kids?  Etc.</a:t>
            </a:r>
            <a:endParaRPr lang="en-US" b="1" dirty="0">
              <a:solidFill>
                <a:schemeClr val="tx2">
                  <a:lumMod val="50000"/>
                </a:schemeClr>
              </a:solidFill>
            </a:endParaRPr>
          </a:p>
        </p:txBody>
      </p:sp>
    </p:spTree>
    <p:extLst>
      <p:ext uri="{BB962C8B-B14F-4D97-AF65-F5344CB8AC3E}">
        <p14:creationId xmlns:p14="http://schemas.microsoft.com/office/powerpoint/2010/main" val="100510720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solidFill>
                  <a:srgbClr val="FF0000"/>
                </a:solidFill>
              </a:rPr>
              <a:t>The Useful Fiction</a:t>
            </a:r>
            <a:endParaRPr lang="en-US" sz="6000" b="1" u="sng" dirty="0">
              <a:solidFill>
                <a:srgbClr val="FF0000"/>
              </a:solidFill>
            </a:endParaRPr>
          </a:p>
        </p:txBody>
      </p:sp>
      <p:sp>
        <p:nvSpPr>
          <p:cNvPr id="3" name="Content Placeholder 2"/>
          <p:cNvSpPr>
            <a:spLocks noGrp="1"/>
          </p:cNvSpPr>
          <p:nvPr>
            <p:ph idx="1"/>
          </p:nvPr>
        </p:nvSpPr>
        <p:spPr/>
        <p:txBody>
          <a:bodyPr/>
          <a:lstStyle/>
          <a:p>
            <a:endParaRPr lang="en-US" dirty="0" smtClean="0"/>
          </a:p>
          <a:p>
            <a:r>
              <a:rPr lang="en-US" b="1" dirty="0" smtClean="0"/>
              <a:t>We do adapt to a lot of things, so don’t put all our bets on them. A new car, a new house, a new job.</a:t>
            </a:r>
          </a:p>
          <a:p>
            <a:endParaRPr lang="en-US" b="1" dirty="0"/>
          </a:p>
          <a:p>
            <a:pPr marL="0" indent="0">
              <a:buNone/>
            </a:pPr>
            <a:r>
              <a:rPr lang="en-US" b="1" dirty="0" smtClean="0"/>
              <a:t>Example: Ed award, Ed research</a:t>
            </a:r>
            <a:endParaRPr lang="en-US" b="1" dirty="0"/>
          </a:p>
        </p:txBody>
      </p:sp>
    </p:spTree>
    <p:extLst>
      <p:ext uri="{BB962C8B-B14F-4D97-AF65-F5344CB8AC3E}">
        <p14:creationId xmlns:p14="http://schemas.microsoft.com/office/powerpoint/2010/main" val="34586829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b="1" u="sng" dirty="0" smtClean="0">
                <a:solidFill>
                  <a:srgbClr val="FF0000"/>
                </a:solidFill>
              </a:rPr>
              <a:t>Adaptation Discussion</a:t>
            </a:r>
            <a:endParaRPr lang="en-US" sz="6600" b="1" u="sng" dirty="0">
              <a:solidFill>
                <a:srgbClr val="FF0000"/>
              </a:solidFill>
            </a:endParaRPr>
          </a:p>
        </p:txBody>
      </p:sp>
      <p:sp>
        <p:nvSpPr>
          <p:cNvPr id="3" name="Content Placeholder 2"/>
          <p:cNvSpPr>
            <a:spLocks noGrp="1"/>
          </p:cNvSpPr>
          <p:nvPr>
            <p:ph idx="1"/>
          </p:nvPr>
        </p:nvSpPr>
        <p:spPr/>
        <p:txBody>
          <a:bodyPr/>
          <a:lstStyle/>
          <a:p>
            <a:endParaRPr lang="en-US" dirty="0" smtClean="0"/>
          </a:p>
          <a:p>
            <a:endParaRPr lang="en-US" sz="4000" b="1" dirty="0" smtClean="0"/>
          </a:p>
          <a:p>
            <a:r>
              <a:rPr lang="en-US" sz="4000" b="1" dirty="0" smtClean="0">
                <a:solidFill>
                  <a:schemeClr val="tx2">
                    <a:lumMod val="50000"/>
                  </a:schemeClr>
                </a:solidFill>
              </a:rPr>
              <a:t>Speeding adaptation to bad events</a:t>
            </a:r>
          </a:p>
          <a:p>
            <a:endParaRPr lang="en-US" sz="4000" b="1" dirty="0">
              <a:solidFill>
                <a:schemeClr val="tx2">
                  <a:lumMod val="50000"/>
                </a:schemeClr>
              </a:solidFill>
            </a:endParaRPr>
          </a:p>
          <a:p>
            <a:r>
              <a:rPr lang="en-US" sz="4000" b="1" dirty="0" smtClean="0">
                <a:solidFill>
                  <a:schemeClr val="tx2">
                    <a:lumMod val="50000"/>
                  </a:schemeClr>
                </a:solidFill>
              </a:rPr>
              <a:t>Reducing adaptation to good events</a:t>
            </a:r>
            <a:endParaRPr lang="en-US" sz="4000" b="1" dirty="0">
              <a:solidFill>
                <a:schemeClr val="tx2">
                  <a:lumMod val="50000"/>
                </a:schemeClr>
              </a:solidFill>
            </a:endParaRPr>
          </a:p>
        </p:txBody>
      </p:sp>
      <p:sp>
        <p:nvSpPr>
          <p:cNvPr id="4" name="5-Point Star 3"/>
          <p:cNvSpPr/>
          <p:nvPr/>
        </p:nvSpPr>
        <p:spPr>
          <a:xfrm>
            <a:off x="4114800" y="160020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70407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Social Comparison</a:t>
            </a:r>
            <a:endParaRPr lang="en-US" b="1" u="sng" dirty="0">
              <a:solidFill>
                <a:srgbClr val="FF0000"/>
              </a:solidFill>
            </a:endParaRPr>
          </a:p>
        </p:txBody>
      </p:sp>
      <p:sp>
        <p:nvSpPr>
          <p:cNvPr id="3" name="Content Placeholder 2"/>
          <p:cNvSpPr>
            <a:spLocks noGrp="1"/>
          </p:cNvSpPr>
          <p:nvPr>
            <p:ph idx="1"/>
          </p:nvPr>
        </p:nvSpPr>
        <p:spPr/>
        <p:txBody>
          <a:bodyPr/>
          <a:lstStyle/>
          <a:p>
            <a:r>
              <a:rPr lang="en-US" b="1" dirty="0" smtClean="0"/>
              <a:t>People who compare a lot are less happy</a:t>
            </a:r>
          </a:p>
          <a:p>
            <a:r>
              <a:rPr lang="en-US" b="1" dirty="0" smtClean="0"/>
              <a:t>Neurotics compare a lot</a:t>
            </a:r>
          </a:p>
          <a:p>
            <a:endParaRPr lang="en-US" b="1" dirty="0"/>
          </a:p>
          <a:p>
            <a:r>
              <a:rPr lang="en-US" b="1" dirty="0" smtClean="0"/>
              <a:t>For income a world standard is emerging</a:t>
            </a:r>
          </a:p>
          <a:p>
            <a:pPr marL="0" indent="0">
              <a:buNone/>
            </a:pPr>
            <a:r>
              <a:rPr lang="en-US" b="1" dirty="0"/>
              <a:t>	</a:t>
            </a:r>
            <a:r>
              <a:rPr lang="en-US" b="1" dirty="0" smtClean="0"/>
              <a:t>Richest nations set the standard (T.V.)</a:t>
            </a:r>
          </a:p>
          <a:p>
            <a:pPr marL="0" indent="0">
              <a:buNone/>
            </a:pPr>
            <a:r>
              <a:rPr lang="en-US" b="1" dirty="0"/>
              <a:t>	</a:t>
            </a:r>
            <a:r>
              <a:rPr lang="en-US" b="1" dirty="0" smtClean="0"/>
              <a:t>A poor nation can get richer and become more happy if it falls below richer nations, or aspirations rise too fast.</a:t>
            </a:r>
            <a:endParaRPr lang="en-US" b="1" dirty="0"/>
          </a:p>
        </p:txBody>
      </p:sp>
    </p:spTree>
    <p:extLst>
      <p:ext uri="{BB962C8B-B14F-4D97-AF65-F5344CB8AC3E}">
        <p14:creationId xmlns:p14="http://schemas.microsoft.com/office/powerpoint/2010/main" val="2797333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National Accounts of SWB</a:t>
            </a:r>
            <a:endParaRPr lang="en-US" b="1" u="sng" dirty="0">
              <a:solidFill>
                <a:srgbClr val="FF0000"/>
              </a:solidFill>
            </a:endParaRPr>
          </a:p>
        </p:txBody>
      </p:sp>
      <p:sp>
        <p:nvSpPr>
          <p:cNvPr id="3" name="Content Placeholder 2"/>
          <p:cNvSpPr>
            <a:spLocks noGrp="1"/>
          </p:cNvSpPr>
          <p:nvPr>
            <p:ph idx="1"/>
          </p:nvPr>
        </p:nvSpPr>
        <p:spPr>
          <a:xfrm>
            <a:off x="1066800" y="1143000"/>
            <a:ext cx="8229600" cy="4525963"/>
          </a:xfrm>
        </p:spPr>
        <p:txBody>
          <a:bodyPr>
            <a:normAutofit/>
          </a:bodyPr>
          <a:lstStyle/>
          <a:p>
            <a:endParaRPr lang="en-US" sz="4400" b="1" dirty="0" smtClean="0">
              <a:solidFill>
                <a:schemeClr val="tx2">
                  <a:lumMod val="50000"/>
                </a:schemeClr>
              </a:solidFill>
            </a:endParaRPr>
          </a:p>
          <a:p>
            <a:pPr marL="0" indent="0">
              <a:buNone/>
            </a:pPr>
            <a:r>
              <a:rPr lang="en-US" sz="4400" b="1" dirty="0" smtClean="0">
                <a:solidFill>
                  <a:schemeClr val="tx2">
                    <a:lumMod val="50000"/>
                  </a:schemeClr>
                </a:solidFill>
              </a:rPr>
              <a:t>Diener and Seligman (2004)</a:t>
            </a:r>
          </a:p>
          <a:p>
            <a:pPr marL="0" indent="0">
              <a:buNone/>
            </a:pPr>
            <a:r>
              <a:rPr lang="en-US" sz="4400" b="1" dirty="0" smtClean="0">
                <a:solidFill>
                  <a:schemeClr val="tx2">
                    <a:lumMod val="50000"/>
                  </a:schemeClr>
                </a:solidFill>
              </a:rPr>
              <a:t>     -- Nations need to monitor psychological well-being, not </a:t>
            </a:r>
          </a:p>
          <a:p>
            <a:pPr marL="0" indent="0">
              <a:buNone/>
            </a:pPr>
            <a:r>
              <a:rPr lang="en-US" sz="4400" b="1" dirty="0" smtClean="0">
                <a:solidFill>
                  <a:schemeClr val="tx2">
                    <a:lumMod val="50000"/>
                  </a:schemeClr>
                </a:solidFill>
              </a:rPr>
              <a:t>just GDP and other economic indicators</a:t>
            </a:r>
            <a:endParaRPr lang="en-US" sz="4400" b="1" dirty="0">
              <a:solidFill>
                <a:schemeClr val="tx2">
                  <a:lumMod val="50000"/>
                </a:schemeClr>
              </a:solidFill>
            </a:endParaRPr>
          </a:p>
        </p:txBody>
      </p:sp>
    </p:spTree>
    <p:extLst>
      <p:ext uri="{BB962C8B-B14F-4D97-AF65-F5344CB8AC3E}">
        <p14:creationId xmlns:p14="http://schemas.microsoft.com/office/powerpoint/2010/main" val="2086313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gallup_maps_071109_lifetoday.jpg"/>
          <p:cNvPicPr>
            <a:picLocks noChangeAspect="1"/>
          </p:cNvPicPr>
          <p:nvPr/>
        </p:nvPicPr>
        <p:blipFill>
          <a:blip r:embed="rId3">
            <a:extLst>
              <a:ext uri="{28A0092B-C50C-407E-A947-70E740481C1C}">
                <a14:useLocalDpi xmlns:a14="http://schemas.microsoft.com/office/drawing/2010/main" val="0"/>
              </a:ext>
            </a:extLst>
          </a:blip>
          <a:srcRect l="2499" t="2785" b="20554"/>
          <a:stretch>
            <a:fillRect/>
          </a:stretch>
        </p:blipFill>
        <p:spPr bwMode="auto">
          <a:xfrm>
            <a:off x="228600" y="1052513"/>
            <a:ext cx="89154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Box 2"/>
          <p:cNvSpPr txBox="1">
            <a:spLocks noChangeArrowheads="1"/>
          </p:cNvSpPr>
          <p:nvPr/>
        </p:nvSpPr>
        <p:spPr bwMode="auto">
          <a:xfrm>
            <a:off x="1331913" y="404813"/>
            <a:ext cx="6913562" cy="579437"/>
          </a:xfrm>
          <a:prstGeom prst="rect">
            <a:avLst/>
          </a:prstGeom>
          <a:solidFill>
            <a:schemeClr val="bg1"/>
          </a:solidFill>
          <a:ln w="9525">
            <a:noFill/>
            <a:miter lim="800000"/>
            <a:headEnd/>
            <a:tailEnd/>
          </a:ln>
        </p:spPr>
        <p:txBody>
          <a:bodyPr>
            <a:spAutoFit/>
          </a:bodyPr>
          <a:lstStyle/>
          <a:p>
            <a:pPr defTabSz="457200">
              <a:defRPr/>
            </a:pPr>
            <a:r>
              <a:rPr lang="en-US" altLang="zh-CN" sz="3200" b="1" u="sng" dirty="0">
                <a:solidFill>
                  <a:srgbClr val="FF0000"/>
                </a:solidFill>
                <a:latin typeface="+mj-lt"/>
                <a:ea typeface="ＭＳ Ｐゴシック" charset="-128"/>
              </a:rPr>
              <a:t>How is your life today? (</a:t>
            </a:r>
            <a:r>
              <a:rPr lang="en-US" altLang="zh-CN" sz="3200" b="1" u="sng" dirty="0" err="1">
                <a:solidFill>
                  <a:srgbClr val="FF0000"/>
                </a:solidFill>
                <a:latin typeface="+mj-lt"/>
                <a:ea typeface="ＭＳ Ｐゴシック" charset="-128"/>
              </a:rPr>
              <a:t>Cantril</a:t>
            </a:r>
            <a:r>
              <a:rPr lang="en-US" altLang="zh-CN" sz="3200" b="1" u="sng" dirty="0">
                <a:solidFill>
                  <a:srgbClr val="FF0000"/>
                </a:solidFill>
                <a:latin typeface="+mj-lt"/>
                <a:ea typeface="ＭＳ Ｐゴシック" charset="-128"/>
              </a:rPr>
              <a:t> ladder)</a:t>
            </a:r>
          </a:p>
        </p:txBody>
      </p:sp>
      <p:sp>
        <p:nvSpPr>
          <p:cNvPr id="15364" name="TextBox 5"/>
          <p:cNvSpPr txBox="1">
            <a:spLocks noChangeArrowheads="1"/>
          </p:cNvSpPr>
          <p:nvPr/>
        </p:nvSpPr>
        <p:spPr bwMode="auto">
          <a:xfrm>
            <a:off x="5435600" y="5300663"/>
            <a:ext cx="33845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zh-CN" sz="1200">
                <a:latin typeface="Times New Roman" pitchFamily="18" charset="0"/>
                <a:ea typeface="ＭＳ Ｐゴシック" pitchFamily="34" charset="-128"/>
              </a:rPr>
              <a:t>Data Source:  Gallup World Poll  2006-2008 waves</a:t>
            </a:r>
          </a:p>
        </p:txBody>
      </p:sp>
      <p:sp>
        <p:nvSpPr>
          <p:cNvPr id="15365" name="TextBox 5"/>
          <p:cNvSpPr txBox="1">
            <a:spLocks noChangeArrowheads="1"/>
          </p:cNvSpPr>
          <p:nvPr/>
        </p:nvSpPr>
        <p:spPr bwMode="auto">
          <a:xfrm>
            <a:off x="395288" y="3716338"/>
            <a:ext cx="16668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a:solidFill>
                  <a:schemeClr val="tx1"/>
                </a:solidFill>
                <a:latin typeface="Arial" charset="0"/>
              </a:defRPr>
            </a:lvl1pPr>
            <a:lvl2pPr marL="742950" indent="-285750" defTabSz="457200" eaLnBrk="0" hangingPunct="0">
              <a:defRPr>
                <a:solidFill>
                  <a:schemeClr val="tx1"/>
                </a:solidFill>
                <a:latin typeface="Arial" charset="0"/>
              </a:defRPr>
            </a:lvl2pPr>
            <a:lvl3pPr marL="1143000" indent="-228600" defTabSz="457200" eaLnBrk="0" hangingPunct="0">
              <a:defRPr>
                <a:solidFill>
                  <a:schemeClr val="tx1"/>
                </a:solidFill>
                <a:latin typeface="Arial" charset="0"/>
              </a:defRPr>
            </a:lvl3pPr>
            <a:lvl4pPr marL="1600200" indent="-228600" defTabSz="457200" eaLnBrk="0" hangingPunct="0">
              <a:defRPr>
                <a:solidFill>
                  <a:schemeClr val="tx1"/>
                </a:solidFill>
                <a:latin typeface="Arial" charset="0"/>
              </a:defRPr>
            </a:lvl4pPr>
            <a:lvl5pPr marL="2057400" indent="-228600" defTabSz="4572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eaLnBrk="1" hangingPunct="1"/>
            <a:r>
              <a:rPr lang="en-US" altLang="zh-CN" sz="1200">
                <a:latin typeface="Times New Roman" pitchFamily="18" charset="0"/>
                <a:ea typeface="ＭＳ Ｐゴシック" pitchFamily="34" charset="-128"/>
              </a:rPr>
              <a:t>Mean Response (0 – 10)</a:t>
            </a:r>
          </a:p>
        </p:txBody>
      </p:sp>
      <p:pic>
        <p:nvPicPr>
          <p:cNvPr id="15366" name="Picture 7" descr="gallup_maps_071109_lifetoday.jpg"/>
          <p:cNvPicPr>
            <a:picLocks noChangeAspect="1"/>
          </p:cNvPicPr>
          <p:nvPr/>
        </p:nvPicPr>
        <p:blipFill>
          <a:blip r:embed="rId3">
            <a:extLst>
              <a:ext uri="{28A0092B-C50C-407E-A947-70E740481C1C}">
                <a14:useLocalDpi xmlns:a14="http://schemas.microsoft.com/office/drawing/2010/main" val="0"/>
              </a:ext>
            </a:extLst>
          </a:blip>
          <a:srcRect l="2499" t="2785" b="20554"/>
          <a:stretch>
            <a:fillRect/>
          </a:stretch>
        </p:blipFill>
        <p:spPr bwMode="auto">
          <a:xfrm>
            <a:off x="354013" y="1204913"/>
            <a:ext cx="8915400" cy="541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9690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normAutofit fontScale="90000"/>
          </a:bodyPr>
          <a:lstStyle/>
          <a:p>
            <a:r>
              <a:rPr lang="en-US" sz="4000" b="1" dirty="0"/>
              <a:t/>
            </a:r>
            <a:br>
              <a:rPr lang="en-US" sz="4000" b="1" dirty="0"/>
            </a:br>
            <a:r>
              <a:rPr lang="en-US" sz="4000" b="1" u="sng" dirty="0">
                <a:solidFill>
                  <a:srgbClr val="FF0000"/>
                </a:solidFill>
              </a:rPr>
              <a:t>Robert Kennedy, 1968</a:t>
            </a:r>
          </a:p>
        </p:txBody>
      </p:sp>
      <p:sp>
        <p:nvSpPr>
          <p:cNvPr id="130051" name="Rectangle 3"/>
          <p:cNvSpPr>
            <a:spLocks noGrp="1" noChangeArrowheads="1"/>
          </p:cNvSpPr>
          <p:nvPr>
            <p:ph type="body" idx="1"/>
          </p:nvPr>
        </p:nvSpPr>
        <p:spPr>
          <a:xfrm>
            <a:off x="381000" y="1676400"/>
            <a:ext cx="8229600" cy="4953000"/>
          </a:xfrm>
        </p:spPr>
        <p:txBody>
          <a:bodyPr/>
          <a:lstStyle/>
          <a:p>
            <a:pPr>
              <a:lnSpc>
                <a:spcPct val="90000"/>
              </a:lnSpc>
            </a:pPr>
            <a:r>
              <a:rPr lang="en-US" sz="2400" b="1" dirty="0"/>
              <a:t>Too much and for too long, we seemed to have surrendered personal excellence and community values in the mere accumulation of material things. Our Gross Nation Product . . . counts .. cigarette advertising, and ambulances to clear our highways of carnage…. Yet the gross national product does not allow for the . . . quality of our marriages, the intelligence of our public debate or the integrity of our public officials. It measures neither our wit nor our courage, neither our wisdom nor our learning, neither our compassion nor our devotion to our country, it measures everything in short, except that which makes life worthwhile</a:t>
            </a:r>
            <a:r>
              <a:rPr lang="en-US" sz="2400" dirty="0"/>
              <a:t>.</a:t>
            </a:r>
          </a:p>
        </p:txBody>
      </p:sp>
    </p:spTree>
    <p:extLst>
      <p:ext uri="{BB962C8B-B14F-4D97-AF65-F5344CB8AC3E}">
        <p14:creationId xmlns:p14="http://schemas.microsoft.com/office/powerpoint/2010/main" val="6617306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Why Accounts of SWB?</a:t>
            </a:r>
            <a:endParaRPr lang="en-US" b="1" u="sng" dirty="0">
              <a:solidFill>
                <a:srgbClr val="FF0000"/>
              </a:solidFill>
            </a:endParaRPr>
          </a:p>
        </p:txBody>
      </p:sp>
      <p:sp>
        <p:nvSpPr>
          <p:cNvPr id="3" name="Content Placeholder 2"/>
          <p:cNvSpPr>
            <a:spLocks noGrp="1"/>
          </p:cNvSpPr>
          <p:nvPr>
            <p:ph idx="1"/>
          </p:nvPr>
        </p:nvSpPr>
        <p:spPr>
          <a:xfrm>
            <a:off x="381000" y="1600200"/>
            <a:ext cx="8534400" cy="4525963"/>
          </a:xfrm>
        </p:spPr>
        <p:txBody>
          <a:bodyPr>
            <a:normAutofit/>
          </a:bodyPr>
          <a:lstStyle/>
          <a:p>
            <a:pPr marL="0" indent="0">
              <a:buNone/>
            </a:pPr>
            <a:r>
              <a:rPr lang="en-US" sz="3600" b="1" dirty="0" smtClean="0"/>
              <a:t>Money and other indicators do not capture everything about quality of life</a:t>
            </a:r>
          </a:p>
          <a:p>
            <a:pPr marL="0" indent="0">
              <a:buNone/>
            </a:pPr>
            <a:endParaRPr lang="en-US" sz="3600" b="1" dirty="0"/>
          </a:p>
          <a:p>
            <a:pPr marL="0" indent="0">
              <a:buNone/>
            </a:pPr>
            <a:r>
              <a:rPr lang="en-US" sz="3600" b="1" dirty="0" smtClean="0"/>
              <a:t>People value happiness</a:t>
            </a:r>
          </a:p>
          <a:p>
            <a:pPr marL="0" indent="0">
              <a:buNone/>
            </a:pPr>
            <a:r>
              <a:rPr lang="en-US" sz="3600" b="1" dirty="0" smtClean="0"/>
              <a:t>SWB reflects broad aspects of quality of life</a:t>
            </a:r>
          </a:p>
          <a:p>
            <a:pPr marL="0" indent="0">
              <a:buNone/>
            </a:pPr>
            <a:r>
              <a:rPr lang="en-US" sz="3600" b="1" dirty="0" smtClean="0"/>
              <a:t>High SWB brings about other benefits</a:t>
            </a:r>
          </a:p>
          <a:p>
            <a:pPr marL="0" indent="0">
              <a:buNone/>
            </a:pPr>
            <a:r>
              <a:rPr lang="en-US" sz="3600" b="1" dirty="0" smtClean="0"/>
              <a:t>SWB can shed light on policy debates</a:t>
            </a:r>
            <a:endParaRPr lang="en-US" sz="3600" b="1" dirty="0"/>
          </a:p>
        </p:txBody>
      </p:sp>
    </p:spTree>
    <p:extLst>
      <p:ext uri="{BB962C8B-B14F-4D97-AF65-F5344CB8AC3E}">
        <p14:creationId xmlns:p14="http://schemas.microsoft.com/office/powerpoint/2010/main" val="23704490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b="1" u="sng" dirty="0" smtClean="0">
                <a:solidFill>
                  <a:srgbClr val="FF0000"/>
                </a:solidFill>
              </a:rPr>
              <a:t>People Highly Value Happiness</a:t>
            </a:r>
            <a:endParaRPr lang="en-US" b="1" u="sng" dirty="0">
              <a:solidFill>
                <a:srgbClr val="FF0000"/>
              </a:solidFill>
            </a:endParaRPr>
          </a:p>
        </p:txBody>
      </p:sp>
      <p:sp>
        <p:nvSpPr>
          <p:cNvPr id="89091" name="Rectangle 3"/>
          <p:cNvSpPr>
            <a:spLocks noGrp="1" noChangeArrowheads="1"/>
          </p:cNvSpPr>
          <p:nvPr>
            <p:ph type="body" idx="1"/>
          </p:nvPr>
        </p:nvSpPr>
        <p:spPr>
          <a:xfrm>
            <a:off x="1676400" y="1371600"/>
            <a:ext cx="8229600" cy="4759325"/>
          </a:xfrm>
        </p:spPr>
        <p:txBody>
          <a:bodyPr>
            <a:normAutofit fontScale="92500" lnSpcReduction="10000"/>
          </a:bodyPr>
          <a:lstStyle/>
          <a:p>
            <a:pPr>
              <a:buFont typeface="Wingdings" pitchFamily="2" charset="2"/>
              <a:buNone/>
            </a:pPr>
            <a:r>
              <a:rPr lang="en-US" b="1" dirty="0">
                <a:solidFill>
                  <a:schemeClr val="tx2">
                    <a:lumMod val="50000"/>
                  </a:schemeClr>
                </a:solidFill>
              </a:rPr>
              <a:t>Student in 47 nations</a:t>
            </a:r>
          </a:p>
          <a:p>
            <a:pPr>
              <a:buFont typeface="Wingdings" pitchFamily="2" charset="2"/>
              <a:buNone/>
            </a:pPr>
            <a:endParaRPr lang="en-US" b="1" dirty="0">
              <a:solidFill>
                <a:schemeClr val="tx2">
                  <a:lumMod val="50000"/>
                </a:schemeClr>
              </a:solidFill>
            </a:endParaRPr>
          </a:p>
          <a:p>
            <a:pPr>
              <a:buFont typeface="Wingdings" pitchFamily="2" charset="2"/>
              <a:buNone/>
            </a:pPr>
            <a:r>
              <a:rPr lang="en-US" b="1" u="sng" dirty="0">
                <a:solidFill>
                  <a:schemeClr val="tx2">
                    <a:lumMod val="50000"/>
                  </a:schemeClr>
                </a:solidFill>
              </a:rPr>
              <a:t>Domain</a:t>
            </a:r>
            <a:r>
              <a:rPr lang="en-US" b="1" dirty="0">
                <a:solidFill>
                  <a:schemeClr val="tx2">
                    <a:lumMod val="50000"/>
                  </a:schemeClr>
                </a:solidFill>
              </a:rPr>
              <a:t>			</a:t>
            </a:r>
            <a:r>
              <a:rPr lang="en-US" b="1" u="sng" dirty="0">
                <a:solidFill>
                  <a:schemeClr val="tx2">
                    <a:lumMod val="50000"/>
                  </a:schemeClr>
                </a:solidFill>
              </a:rPr>
              <a:t>Importance (1 – 9</a:t>
            </a:r>
            <a:r>
              <a:rPr lang="en-US" b="1" dirty="0">
                <a:solidFill>
                  <a:schemeClr val="tx2">
                    <a:lumMod val="50000"/>
                  </a:schemeClr>
                </a:solidFill>
              </a:rPr>
              <a:t>)</a:t>
            </a:r>
          </a:p>
          <a:p>
            <a:pPr>
              <a:buFont typeface="Wingdings" pitchFamily="2" charset="2"/>
              <a:buNone/>
            </a:pPr>
            <a:endParaRPr lang="en-US" b="1" dirty="0">
              <a:solidFill>
                <a:schemeClr val="tx2">
                  <a:lumMod val="50000"/>
                </a:schemeClr>
              </a:solidFill>
            </a:endParaRPr>
          </a:p>
          <a:p>
            <a:pPr>
              <a:buFont typeface="Wingdings" pitchFamily="2" charset="2"/>
              <a:buNone/>
            </a:pPr>
            <a:r>
              <a:rPr lang="en-US" b="1" dirty="0">
                <a:solidFill>
                  <a:schemeClr val="tx2">
                    <a:lumMod val="50000"/>
                  </a:schemeClr>
                </a:solidFill>
              </a:rPr>
              <a:t>Happiness			</a:t>
            </a:r>
            <a:r>
              <a:rPr lang="en-US" b="1" dirty="0" smtClean="0">
                <a:solidFill>
                  <a:schemeClr val="tx2">
                    <a:lumMod val="50000"/>
                  </a:schemeClr>
                </a:solidFill>
              </a:rPr>
              <a:t>	8.0</a:t>
            </a:r>
            <a:endParaRPr lang="en-US" b="1" dirty="0">
              <a:solidFill>
                <a:schemeClr val="tx2">
                  <a:lumMod val="50000"/>
                </a:schemeClr>
              </a:solidFill>
            </a:endParaRPr>
          </a:p>
          <a:p>
            <a:pPr>
              <a:buFont typeface="Wingdings" pitchFamily="2" charset="2"/>
              <a:buNone/>
            </a:pPr>
            <a:r>
              <a:rPr lang="en-US" b="1" dirty="0">
                <a:solidFill>
                  <a:schemeClr val="tx2">
                    <a:lumMod val="50000"/>
                  </a:schemeClr>
                </a:solidFill>
              </a:rPr>
              <a:t>Love				</a:t>
            </a:r>
            <a:r>
              <a:rPr lang="en-US" b="1" dirty="0" smtClean="0">
                <a:solidFill>
                  <a:schemeClr val="tx2">
                    <a:lumMod val="50000"/>
                  </a:schemeClr>
                </a:solidFill>
              </a:rPr>
              <a:t>	7.9</a:t>
            </a:r>
            <a:endParaRPr lang="en-US" b="1" dirty="0">
              <a:solidFill>
                <a:schemeClr val="tx2">
                  <a:lumMod val="50000"/>
                </a:schemeClr>
              </a:solidFill>
            </a:endParaRPr>
          </a:p>
          <a:p>
            <a:pPr>
              <a:buFont typeface="Wingdings" pitchFamily="2" charset="2"/>
              <a:buNone/>
            </a:pPr>
            <a:r>
              <a:rPr lang="en-US" b="1" dirty="0">
                <a:solidFill>
                  <a:schemeClr val="tx2">
                    <a:lumMod val="50000"/>
                  </a:schemeClr>
                </a:solidFill>
              </a:rPr>
              <a:t>Health				7.9</a:t>
            </a:r>
          </a:p>
          <a:p>
            <a:pPr>
              <a:buFont typeface="Wingdings" pitchFamily="2" charset="2"/>
              <a:buNone/>
            </a:pPr>
            <a:r>
              <a:rPr lang="en-US" b="1" dirty="0">
                <a:solidFill>
                  <a:schemeClr val="tx2">
                    <a:lumMod val="50000"/>
                  </a:schemeClr>
                </a:solidFill>
              </a:rPr>
              <a:t>Wealth				6.8</a:t>
            </a:r>
          </a:p>
          <a:p>
            <a:pPr>
              <a:buFont typeface="Wingdings" pitchFamily="2" charset="2"/>
              <a:buNone/>
            </a:pPr>
            <a:r>
              <a:rPr lang="en-US" b="1" dirty="0">
                <a:solidFill>
                  <a:schemeClr val="tx2">
                    <a:lumMod val="50000"/>
                  </a:schemeClr>
                </a:solidFill>
              </a:rPr>
              <a:t>Getting to heaven	</a:t>
            </a:r>
            <a:r>
              <a:rPr lang="en-US" b="1" dirty="0" smtClean="0">
                <a:solidFill>
                  <a:schemeClr val="tx2">
                    <a:lumMod val="50000"/>
                  </a:schemeClr>
                </a:solidFill>
              </a:rPr>
              <a:t>	6.7</a:t>
            </a:r>
            <a:endParaRPr lang="en-US" b="1" dirty="0">
              <a:solidFill>
                <a:schemeClr val="tx2">
                  <a:lumMod val="50000"/>
                </a:schemeClr>
              </a:solidFill>
            </a:endParaRPr>
          </a:p>
        </p:txBody>
      </p:sp>
    </p:spTree>
    <p:extLst>
      <p:ext uri="{BB962C8B-B14F-4D97-AF65-F5344CB8AC3E}">
        <p14:creationId xmlns:p14="http://schemas.microsoft.com/office/powerpoint/2010/main" val="30968892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sz="4000" b="1" u="sng" dirty="0">
                <a:solidFill>
                  <a:srgbClr val="FF0000"/>
                </a:solidFill>
              </a:rPr>
              <a:t>SWB relevant to </a:t>
            </a:r>
            <a:r>
              <a:rPr lang="en-US" sz="4000" b="1" u="sng" dirty="0" smtClean="0">
                <a:solidFill>
                  <a:srgbClr val="FF0000"/>
                </a:solidFill>
              </a:rPr>
              <a:t>policy </a:t>
            </a:r>
            <a:r>
              <a:rPr lang="en-US" sz="4000" b="1" u="sng" dirty="0">
                <a:solidFill>
                  <a:srgbClr val="FF0000"/>
                </a:solidFill>
              </a:rPr>
              <a:t>issues:</a:t>
            </a:r>
          </a:p>
        </p:txBody>
      </p:sp>
      <p:sp>
        <p:nvSpPr>
          <p:cNvPr id="34819" name="Rectangle 3"/>
          <p:cNvSpPr>
            <a:spLocks noGrp="1" noChangeArrowheads="1"/>
          </p:cNvSpPr>
          <p:nvPr>
            <p:ph type="body" idx="1"/>
          </p:nvPr>
        </p:nvSpPr>
        <p:spPr>
          <a:xfrm>
            <a:off x="1295400" y="1447800"/>
            <a:ext cx="8229600" cy="4678363"/>
          </a:xfrm>
        </p:spPr>
        <p:txBody>
          <a:bodyPr/>
          <a:lstStyle/>
          <a:p>
            <a:pPr>
              <a:buFontTx/>
              <a:buNone/>
            </a:pPr>
            <a:r>
              <a:rPr lang="en-US" b="1" dirty="0" smtClean="0"/>
              <a:t>Example</a:t>
            </a:r>
            <a:r>
              <a:rPr lang="en-US" b="1" dirty="0"/>
              <a:t>: Prostitution</a:t>
            </a:r>
          </a:p>
          <a:p>
            <a:pPr>
              <a:buFontTx/>
              <a:buNone/>
            </a:pPr>
            <a:r>
              <a:rPr lang="en-US" b="1" dirty="0" smtClean="0"/>
              <a:t>Example: Green space</a:t>
            </a:r>
            <a:endParaRPr lang="en-US" b="1" dirty="0"/>
          </a:p>
          <a:p>
            <a:pPr>
              <a:buFontTx/>
              <a:buNone/>
            </a:pPr>
            <a:r>
              <a:rPr lang="en-US" b="1" dirty="0"/>
              <a:t>Example: Commuting to work</a:t>
            </a:r>
          </a:p>
          <a:p>
            <a:pPr>
              <a:buFontTx/>
              <a:buNone/>
            </a:pPr>
            <a:r>
              <a:rPr lang="en-US" b="1" dirty="0" smtClean="0"/>
              <a:t>Example: Progressive income tax</a:t>
            </a:r>
            <a:endParaRPr lang="en-US" b="1" dirty="0"/>
          </a:p>
          <a:p>
            <a:pPr>
              <a:buFontTx/>
              <a:buNone/>
            </a:pPr>
            <a:r>
              <a:rPr lang="en-US" b="1" dirty="0"/>
              <a:t>Example: </a:t>
            </a:r>
            <a:r>
              <a:rPr lang="en-US" b="1" dirty="0" smtClean="0"/>
              <a:t>Clean air</a:t>
            </a:r>
          </a:p>
          <a:p>
            <a:pPr>
              <a:buFontTx/>
              <a:buNone/>
            </a:pPr>
            <a:r>
              <a:rPr lang="en-US" b="1" dirty="0" smtClean="0"/>
              <a:t>Example: Allocation health research money</a:t>
            </a:r>
            <a:endParaRPr lang="en-US" b="1" dirty="0"/>
          </a:p>
        </p:txBody>
      </p:sp>
    </p:spTree>
    <p:extLst>
      <p:ext uri="{BB962C8B-B14F-4D97-AF65-F5344CB8AC3E}">
        <p14:creationId xmlns:p14="http://schemas.microsoft.com/office/powerpoint/2010/main" val="17802104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noAutofit/>
          </a:bodyPr>
          <a:lstStyle/>
          <a:p>
            <a:r>
              <a:rPr lang="en-US" sz="6000" b="1" u="sng" dirty="0" smtClean="0">
                <a:solidFill>
                  <a:srgbClr val="FF0000"/>
                </a:solidFill>
              </a:rPr>
              <a:t>National Accounts of SWB</a:t>
            </a:r>
            <a:endParaRPr lang="en-US" sz="6000" b="1" u="sng" dirty="0">
              <a:solidFill>
                <a:srgbClr val="FF0000"/>
              </a:solidFill>
            </a:endParaRPr>
          </a:p>
        </p:txBody>
      </p:sp>
      <p:sp>
        <p:nvSpPr>
          <p:cNvPr id="3" name="Content Placeholder 2"/>
          <p:cNvSpPr>
            <a:spLocks noGrp="1"/>
          </p:cNvSpPr>
          <p:nvPr>
            <p:ph idx="1"/>
          </p:nvPr>
        </p:nvSpPr>
        <p:spPr/>
        <p:txBody>
          <a:bodyPr>
            <a:normAutofit/>
          </a:bodyPr>
          <a:lstStyle/>
          <a:p>
            <a:r>
              <a:rPr lang="en-US" sz="4400" b="1" dirty="0" smtClean="0">
                <a:solidFill>
                  <a:schemeClr val="tx2">
                    <a:lumMod val="50000"/>
                  </a:schemeClr>
                </a:solidFill>
              </a:rPr>
              <a:t>UK, Mexico, Japan, Chile etc.</a:t>
            </a:r>
          </a:p>
          <a:p>
            <a:endParaRPr lang="en-US" sz="4400" b="1" dirty="0">
              <a:solidFill>
                <a:schemeClr val="tx2">
                  <a:lumMod val="50000"/>
                </a:schemeClr>
              </a:solidFill>
            </a:endParaRPr>
          </a:p>
          <a:p>
            <a:r>
              <a:rPr lang="en-US" sz="4400" b="1" dirty="0" smtClean="0">
                <a:solidFill>
                  <a:schemeClr val="tx2">
                    <a:lumMod val="50000"/>
                  </a:schemeClr>
                </a:solidFill>
              </a:rPr>
              <a:t>OECD (Organization of Economic Cooperation and Development) guidelines!</a:t>
            </a:r>
            <a:endParaRPr lang="en-US" sz="4400" b="1" dirty="0">
              <a:solidFill>
                <a:schemeClr val="tx2">
                  <a:lumMod val="50000"/>
                </a:schemeClr>
              </a:solidFill>
            </a:endParaRPr>
          </a:p>
        </p:txBody>
      </p:sp>
    </p:spTree>
    <p:extLst>
      <p:ext uri="{BB962C8B-B14F-4D97-AF65-F5344CB8AC3E}">
        <p14:creationId xmlns:p14="http://schemas.microsoft.com/office/powerpoint/2010/main" val="12839587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b="1" u="sng" dirty="0" smtClean="0">
                <a:solidFill>
                  <a:srgbClr val="FF0000"/>
                </a:solidFill>
              </a:rPr>
              <a:t>National Accounts of SWB</a:t>
            </a:r>
            <a:endParaRPr lang="en-US" sz="6000" b="1" u="sng" dirty="0">
              <a:solidFill>
                <a:srgbClr val="FF0000"/>
              </a:solidFill>
            </a:endParaRPr>
          </a:p>
        </p:txBody>
      </p:sp>
      <p:sp>
        <p:nvSpPr>
          <p:cNvPr id="3" name="Content Placeholder 2"/>
          <p:cNvSpPr>
            <a:spLocks noGrp="1"/>
          </p:cNvSpPr>
          <p:nvPr>
            <p:ph idx="1"/>
          </p:nvPr>
        </p:nvSpPr>
        <p:spPr>
          <a:xfrm>
            <a:off x="0" y="1600200"/>
            <a:ext cx="9220200" cy="4525963"/>
          </a:xfrm>
        </p:spPr>
        <p:txBody>
          <a:bodyPr>
            <a:normAutofit/>
          </a:bodyPr>
          <a:lstStyle/>
          <a:p>
            <a:pPr marL="0" indent="0">
              <a:buNone/>
            </a:pPr>
            <a:endParaRPr lang="en-US" sz="6600" b="1" dirty="0" smtClean="0">
              <a:solidFill>
                <a:schemeClr val="tx2">
                  <a:lumMod val="50000"/>
                </a:schemeClr>
              </a:solidFill>
            </a:endParaRPr>
          </a:p>
          <a:p>
            <a:pPr marL="0" indent="0">
              <a:buNone/>
            </a:pPr>
            <a:endParaRPr lang="en-US" sz="6600" b="1" dirty="0">
              <a:solidFill>
                <a:schemeClr val="tx2">
                  <a:lumMod val="50000"/>
                </a:schemeClr>
              </a:solidFill>
            </a:endParaRPr>
          </a:p>
          <a:p>
            <a:pPr marL="0" indent="0">
              <a:buNone/>
            </a:pPr>
            <a:r>
              <a:rPr lang="en-US" sz="6600" b="1" u="sng" dirty="0" smtClean="0">
                <a:solidFill>
                  <a:schemeClr val="tx2">
                    <a:lumMod val="50000"/>
                  </a:schemeClr>
                </a:solidFill>
              </a:rPr>
              <a:t>Discussion and Questions</a:t>
            </a:r>
            <a:endParaRPr lang="en-US" sz="6600" b="1" u="sng" dirty="0">
              <a:solidFill>
                <a:schemeClr val="tx2">
                  <a:lumMod val="50000"/>
                </a:schemeClr>
              </a:solidFill>
            </a:endParaRPr>
          </a:p>
        </p:txBody>
      </p:sp>
      <p:sp>
        <p:nvSpPr>
          <p:cNvPr id="4" name="5-Point Star 3"/>
          <p:cNvSpPr/>
          <p:nvPr/>
        </p:nvSpPr>
        <p:spPr>
          <a:xfrm>
            <a:off x="4038600" y="2057400"/>
            <a:ext cx="1447800" cy="1295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43646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u="sng" dirty="0" smtClean="0">
                <a:solidFill>
                  <a:srgbClr val="FF0000"/>
                </a:solidFill>
              </a:rPr>
              <a:t>Demographics and SWB</a:t>
            </a:r>
            <a:endParaRPr lang="en-US" sz="6000" b="1" u="sng" dirty="0">
              <a:solidFill>
                <a:srgbClr val="FF0000"/>
              </a:solidFill>
            </a:endParaRPr>
          </a:p>
        </p:txBody>
      </p:sp>
      <p:sp>
        <p:nvSpPr>
          <p:cNvPr id="3" name="Content Placeholder 2"/>
          <p:cNvSpPr>
            <a:spLocks noGrp="1"/>
          </p:cNvSpPr>
          <p:nvPr>
            <p:ph idx="1"/>
          </p:nvPr>
        </p:nvSpPr>
        <p:spPr>
          <a:xfrm>
            <a:off x="2667000" y="1447800"/>
            <a:ext cx="8229600" cy="4525963"/>
          </a:xfrm>
        </p:spPr>
        <p:txBody>
          <a:bodyPr>
            <a:normAutofit lnSpcReduction="10000"/>
          </a:bodyPr>
          <a:lstStyle/>
          <a:p>
            <a:endParaRPr lang="en-US" dirty="0" smtClean="0">
              <a:solidFill>
                <a:schemeClr val="tx2">
                  <a:lumMod val="50000"/>
                </a:schemeClr>
              </a:solidFill>
            </a:endParaRPr>
          </a:p>
          <a:p>
            <a:r>
              <a:rPr lang="en-US" sz="5400" b="1" dirty="0" smtClean="0">
                <a:solidFill>
                  <a:schemeClr val="tx2">
                    <a:lumMod val="50000"/>
                  </a:schemeClr>
                </a:solidFill>
              </a:rPr>
              <a:t>Income</a:t>
            </a:r>
          </a:p>
          <a:p>
            <a:r>
              <a:rPr lang="en-US" sz="5400" b="1" dirty="0" smtClean="0">
                <a:solidFill>
                  <a:schemeClr val="tx2">
                    <a:lumMod val="50000"/>
                  </a:schemeClr>
                </a:solidFill>
              </a:rPr>
              <a:t>Religion</a:t>
            </a:r>
          </a:p>
          <a:p>
            <a:r>
              <a:rPr lang="en-US" sz="5400" b="1" dirty="0" smtClean="0">
                <a:solidFill>
                  <a:schemeClr val="tx2">
                    <a:lumMod val="50000"/>
                  </a:schemeClr>
                </a:solidFill>
              </a:rPr>
              <a:t>Gender</a:t>
            </a:r>
          </a:p>
          <a:p>
            <a:r>
              <a:rPr lang="en-US" sz="5400" b="1" dirty="0" smtClean="0">
                <a:solidFill>
                  <a:schemeClr val="tx2">
                    <a:lumMod val="50000"/>
                  </a:schemeClr>
                </a:solidFill>
              </a:rPr>
              <a:t>Age</a:t>
            </a:r>
            <a:endParaRPr lang="en-US" sz="5400" b="1" dirty="0">
              <a:solidFill>
                <a:schemeClr val="tx2">
                  <a:lumMod val="50000"/>
                </a:schemeClr>
              </a:solidFill>
            </a:endParaRPr>
          </a:p>
        </p:txBody>
      </p:sp>
    </p:spTree>
    <p:extLst>
      <p:ext uri="{BB962C8B-B14F-4D97-AF65-F5344CB8AC3E}">
        <p14:creationId xmlns:p14="http://schemas.microsoft.com/office/powerpoint/2010/main" val="1015406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descr="Large confetti"/>
          <p:cNvSpPr>
            <a:spLocks noGrp="1" noChangeArrowheads="1"/>
          </p:cNvSpPr>
          <p:nvPr>
            <p:ph type="title"/>
          </p:nvPr>
        </p:nvSpPr>
        <p:spPr/>
        <p:txBody>
          <a:bodyPr>
            <a:normAutofit/>
          </a:bodyPr>
          <a:lstStyle/>
          <a:p>
            <a:r>
              <a:rPr lang="en-US" sz="6600" b="1" u="sng" dirty="0">
                <a:solidFill>
                  <a:srgbClr val="FF0000"/>
                </a:solidFill>
              </a:rPr>
              <a:t>Ed </a:t>
            </a:r>
            <a:r>
              <a:rPr lang="en-US" sz="6600" b="1" u="sng" dirty="0" smtClean="0">
                <a:solidFill>
                  <a:srgbClr val="FF0000"/>
                </a:solidFill>
              </a:rPr>
              <a:t>Diener’s </a:t>
            </a:r>
            <a:r>
              <a:rPr lang="en-US" sz="6600" b="1" u="sng" dirty="0">
                <a:solidFill>
                  <a:srgbClr val="FF0000"/>
                </a:solidFill>
              </a:rPr>
              <a:t>Web Site</a:t>
            </a:r>
          </a:p>
        </p:txBody>
      </p:sp>
      <p:sp>
        <p:nvSpPr>
          <p:cNvPr id="63491" name="Rectangle 3"/>
          <p:cNvSpPr>
            <a:spLocks noGrp="1" noChangeArrowheads="1"/>
          </p:cNvSpPr>
          <p:nvPr>
            <p:ph idx="1"/>
          </p:nvPr>
        </p:nvSpPr>
        <p:spPr>
          <a:xfrm>
            <a:off x="838200" y="2286000"/>
            <a:ext cx="7543800" cy="3840163"/>
          </a:xfrm>
        </p:spPr>
        <p:txBody>
          <a:bodyPr/>
          <a:lstStyle/>
          <a:p>
            <a:pPr>
              <a:buFontTx/>
              <a:buNone/>
            </a:pPr>
            <a:r>
              <a:rPr lang="en-US" b="1" dirty="0">
                <a:hlinkClick r:id="rId2"/>
              </a:rPr>
              <a:t>http://www.psych.uiuc.edu/~ediener/</a:t>
            </a:r>
            <a:endParaRPr lang="en-US" b="1" dirty="0"/>
          </a:p>
          <a:p>
            <a:pPr>
              <a:buFontTx/>
              <a:buNone/>
            </a:pPr>
            <a:endParaRPr lang="en-US" b="1" dirty="0"/>
          </a:p>
          <a:p>
            <a:pPr>
              <a:buFontTx/>
              <a:buNone/>
            </a:pPr>
            <a:endParaRPr lang="en-US" b="1" dirty="0"/>
          </a:p>
        </p:txBody>
      </p:sp>
    </p:spTree>
    <p:extLst>
      <p:ext uri="{BB962C8B-B14F-4D97-AF65-F5344CB8AC3E}">
        <p14:creationId xmlns:p14="http://schemas.microsoft.com/office/powerpoint/2010/main" val="2662034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Conclusions</a:t>
            </a:r>
            <a:endParaRPr lang="en-US" b="1" u="sng" dirty="0">
              <a:solidFill>
                <a:srgbClr val="FF0000"/>
              </a:solidFill>
            </a:endParaRPr>
          </a:p>
        </p:txBody>
      </p:sp>
      <p:sp>
        <p:nvSpPr>
          <p:cNvPr id="3" name="Content Placeholder 2"/>
          <p:cNvSpPr>
            <a:spLocks noGrp="1"/>
          </p:cNvSpPr>
          <p:nvPr>
            <p:ph idx="1"/>
          </p:nvPr>
        </p:nvSpPr>
        <p:spPr/>
        <p:txBody>
          <a:bodyPr>
            <a:normAutofit fontScale="92500" lnSpcReduction="10000"/>
          </a:bodyPr>
          <a:lstStyle/>
          <a:p>
            <a:r>
              <a:rPr lang="en-US" b="1" dirty="0" smtClean="0">
                <a:solidFill>
                  <a:schemeClr val="tx2">
                    <a:lumMod val="50000"/>
                  </a:schemeClr>
                </a:solidFill>
              </a:rPr>
              <a:t>SWB is a valuable thing! Good for the individual; good for societies</a:t>
            </a:r>
          </a:p>
          <a:p>
            <a:r>
              <a:rPr lang="en-US" b="1" dirty="0" smtClean="0">
                <a:solidFill>
                  <a:schemeClr val="tx2">
                    <a:lumMod val="50000"/>
                  </a:schemeClr>
                </a:solidFill>
              </a:rPr>
              <a:t>We need good societies too</a:t>
            </a:r>
          </a:p>
          <a:p>
            <a:r>
              <a:rPr lang="en-US" b="1" dirty="0" smtClean="0">
                <a:solidFill>
                  <a:schemeClr val="tx2">
                    <a:lumMod val="50000"/>
                  </a:schemeClr>
                </a:solidFill>
              </a:rPr>
              <a:t>Societies need to monitor SWB</a:t>
            </a:r>
          </a:p>
          <a:p>
            <a:r>
              <a:rPr lang="en-US" b="1" dirty="0" smtClean="0">
                <a:solidFill>
                  <a:schemeClr val="tx2">
                    <a:lumMod val="50000"/>
                  </a:schemeClr>
                </a:solidFill>
              </a:rPr>
              <a:t>Individuals need to strive for sustainable happiness</a:t>
            </a:r>
          </a:p>
          <a:p>
            <a:r>
              <a:rPr lang="en-US" b="1" dirty="0" smtClean="0">
                <a:solidFill>
                  <a:schemeClr val="tx2">
                    <a:lumMod val="50000"/>
                  </a:schemeClr>
                </a:solidFill>
              </a:rPr>
              <a:t>Money matters, but is not overriding</a:t>
            </a:r>
          </a:p>
          <a:p>
            <a:r>
              <a:rPr lang="en-US" b="1" dirty="0" smtClean="0">
                <a:solidFill>
                  <a:schemeClr val="tx2">
                    <a:lumMod val="50000"/>
                  </a:schemeClr>
                </a:solidFill>
              </a:rPr>
              <a:t>We can foster happiness with positive attitudes and behavior</a:t>
            </a:r>
            <a:endParaRPr lang="en-US" b="1" dirty="0">
              <a:solidFill>
                <a:schemeClr val="tx2">
                  <a:lumMod val="50000"/>
                </a:schemeClr>
              </a:solidFill>
            </a:endParaRPr>
          </a:p>
        </p:txBody>
      </p:sp>
    </p:spTree>
    <p:extLst>
      <p:ext uri="{BB962C8B-B14F-4D97-AF65-F5344CB8AC3E}">
        <p14:creationId xmlns:p14="http://schemas.microsoft.com/office/powerpoint/2010/main" val="5595883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FF0000"/>
                </a:solidFill>
              </a:rPr>
              <a:t>The </a:t>
            </a:r>
            <a:r>
              <a:rPr lang="en-US" b="1" u="sng" dirty="0" err="1" smtClean="0">
                <a:solidFill>
                  <a:srgbClr val="FF0000"/>
                </a:solidFill>
              </a:rPr>
              <a:t>Easterlin</a:t>
            </a:r>
            <a:r>
              <a:rPr lang="en-US" b="1" u="sng" dirty="0" smtClean="0">
                <a:solidFill>
                  <a:srgbClr val="FF0000"/>
                </a:solidFill>
              </a:rPr>
              <a:t> Paradox</a:t>
            </a:r>
            <a:endParaRPr lang="en-US" b="1" u="sng" dirty="0">
              <a:solidFill>
                <a:srgbClr val="FF0000"/>
              </a:solidFill>
            </a:endParaRPr>
          </a:p>
        </p:txBody>
      </p:sp>
      <p:sp>
        <p:nvSpPr>
          <p:cNvPr id="3" name="Content Placeholder 2"/>
          <p:cNvSpPr>
            <a:spLocks noGrp="1"/>
          </p:cNvSpPr>
          <p:nvPr>
            <p:ph idx="1"/>
          </p:nvPr>
        </p:nvSpPr>
        <p:spPr>
          <a:xfrm>
            <a:off x="1371600" y="1600200"/>
            <a:ext cx="7467600" cy="4525963"/>
          </a:xfrm>
        </p:spPr>
        <p:txBody>
          <a:bodyPr/>
          <a:lstStyle/>
          <a:p>
            <a:pPr marL="0" indent="0">
              <a:buNone/>
            </a:pPr>
            <a:r>
              <a:rPr lang="en-US" b="1" dirty="0" smtClean="0"/>
              <a:t>Richard </a:t>
            </a:r>
            <a:r>
              <a:rPr lang="en-US" b="1" dirty="0" err="1" smtClean="0"/>
              <a:t>Easterlin</a:t>
            </a:r>
            <a:r>
              <a:rPr lang="en-US" b="1" dirty="0" smtClean="0"/>
              <a:t> (1974) – as nations grow richer they do not grow happier.</a:t>
            </a:r>
          </a:p>
          <a:p>
            <a:pPr marL="0" indent="0">
              <a:buNone/>
            </a:pPr>
            <a:endParaRPr lang="en-US" b="1" dirty="0"/>
          </a:p>
          <a:p>
            <a:pPr marL="0" indent="0">
              <a:buNone/>
            </a:pPr>
            <a:r>
              <a:rPr lang="en-US" b="1" dirty="0" smtClean="0"/>
              <a:t>BUT: </a:t>
            </a:r>
            <a:r>
              <a:rPr lang="en-US" b="1" dirty="0" err="1" smtClean="0"/>
              <a:t>Hagerty</a:t>
            </a:r>
            <a:r>
              <a:rPr lang="en-US" b="1" dirty="0" smtClean="0"/>
              <a:t> and Veenhoven, &amp; Stephenson and </a:t>
            </a:r>
            <a:r>
              <a:rPr lang="en-US" b="1" dirty="0" err="1" smtClean="0"/>
              <a:t>Wolfers</a:t>
            </a:r>
            <a:r>
              <a:rPr lang="en-US" b="1" dirty="0" smtClean="0"/>
              <a:t> find they do get happier. Ongoing debate.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509234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457200"/>
            <a:ext cx="8229600" cy="1143000"/>
          </a:xfrm>
        </p:spPr>
        <p:txBody>
          <a:bodyPr>
            <a:normAutofit fontScale="90000"/>
          </a:bodyPr>
          <a:lstStyle/>
          <a:p>
            <a:pPr algn="l" eaLnBrk="1" hangingPunct="1"/>
            <a:r>
              <a:rPr lang="en-US" sz="4000" b="1" u="sng" dirty="0" smtClean="0">
                <a:solidFill>
                  <a:srgbClr val="FF0000"/>
                </a:solidFill>
              </a:rPr>
              <a:t>Is SWB Just Internal?</a:t>
            </a:r>
            <a:br>
              <a:rPr lang="en-US" sz="4000" b="1" u="sng" dirty="0" smtClean="0">
                <a:solidFill>
                  <a:srgbClr val="FF0000"/>
                </a:solidFill>
              </a:rPr>
            </a:br>
            <a:endParaRPr lang="en-US" sz="4000" b="1" u="sng" dirty="0" smtClean="0">
              <a:solidFill>
                <a:srgbClr val="FF0000"/>
              </a:solidFill>
            </a:endParaRPr>
          </a:p>
        </p:txBody>
      </p:sp>
      <p:graphicFrame>
        <p:nvGraphicFramePr>
          <p:cNvPr id="47107" name="Object 3"/>
          <p:cNvGraphicFramePr>
            <a:graphicFrameLocks noGrp="1" noChangeAspect="1"/>
          </p:cNvGraphicFramePr>
          <p:nvPr>
            <p:ph idx="4294967295"/>
          </p:nvPr>
        </p:nvGraphicFramePr>
        <p:xfrm>
          <a:off x="1955800" y="1600200"/>
          <a:ext cx="5816600" cy="5030788"/>
        </p:xfrm>
        <a:graphic>
          <a:graphicData uri="http://schemas.openxmlformats.org/presentationml/2006/ole">
            <mc:AlternateContent xmlns:mc="http://schemas.openxmlformats.org/markup-compatibility/2006">
              <mc:Choice xmlns:v="urn:schemas-microsoft-com:vml" Requires="v">
                <p:oleObj spid="_x0000_s8256" name="Picture" r:id="rId3" imgW="6393600" imgH="5529600" progId="StaticEnhancedMetafile">
                  <p:embed/>
                </p:oleObj>
              </mc:Choice>
              <mc:Fallback>
                <p:oleObj name="Picture" r:id="rId3" imgW="6393600" imgH="5529600" progId="StaticEnhancedMetafil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5800" y="1600200"/>
                        <a:ext cx="5816600" cy="5030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894980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noAutofit/>
          </a:bodyPr>
          <a:lstStyle/>
          <a:p>
            <a:r>
              <a:rPr lang="en-US" sz="3200" b="1" dirty="0"/>
              <a:t>Diener, E., Tay, L., &amp; Oishi, S. (2013). Rising income and the subjective well-being of nations. </a:t>
            </a:r>
            <a:r>
              <a:rPr lang="en-US" sz="3200" b="1" i="1" dirty="0" smtClean="0"/>
              <a:t>Journal of </a:t>
            </a:r>
            <a:r>
              <a:rPr lang="en-US" sz="3200" b="1" i="1" dirty="0"/>
              <a:t>Personality &amp; Social Psychology</a:t>
            </a:r>
            <a:r>
              <a:rPr lang="en-US" sz="3200" b="1" dirty="0"/>
              <a:t>, </a:t>
            </a:r>
            <a:r>
              <a:rPr lang="en-US" sz="3200" b="1" i="1" dirty="0"/>
              <a:t>104</a:t>
            </a:r>
            <a:r>
              <a:rPr lang="en-US" sz="3200" b="1" dirty="0"/>
              <a:t>, 267-276. </a:t>
            </a:r>
          </a:p>
        </p:txBody>
      </p:sp>
      <p:sp>
        <p:nvSpPr>
          <p:cNvPr id="4" name="Content Placeholder 3"/>
          <p:cNvSpPr>
            <a:spLocks noGrp="1"/>
          </p:cNvSpPr>
          <p:nvPr>
            <p:ph idx="1"/>
          </p:nvPr>
        </p:nvSpPr>
        <p:spPr>
          <a:xfrm>
            <a:off x="457200" y="2438400"/>
            <a:ext cx="8229600" cy="3687763"/>
          </a:xfrm>
        </p:spPr>
        <p:txBody>
          <a:bodyPr>
            <a:normAutofit lnSpcReduction="10000"/>
          </a:bodyPr>
          <a:lstStyle/>
          <a:p>
            <a:r>
              <a:rPr lang="en-US" b="1" dirty="0" smtClean="0">
                <a:solidFill>
                  <a:srgbClr val="FF0000"/>
                </a:solidFill>
              </a:rPr>
              <a:t>On average nations go up, but only about 56% of them, not all. So LOTS of exceptions.</a:t>
            </a:r>
          </a:p>
          <a:p>
            <a:endParaRPr lang="en-US" b="1" dirty="0">
              <a:solidFill>
                <a:srgbClr val="FF0000"/>
              </a:solidFill>
            </a:endParaRPr>
          </a:p>
          <a:p>
            <a:r>
              <a:rPr lang="en-US" b="1" dirty="0" smtClean="0">
                <a:solidFill>
                  <a:srgbClr val="FF0000"/>
                </a:solidFill>
              </a:rPr>
              <a:t>Depends on:</a:t>
            </a:r>
          </a:p>
          <a:p>
            <a:pPr marL="0" indent="0">
              <a:buNone/>
            </a:pPr>
            <a:r>
              <a:rPr lang="en-US" b="1" dirty="0">
                <a:solidFill>
                  <a:srgbClr val="FF0000"/>
                </a:solidFill>
              </a:rPr>
              <a:t>	</a:t>
            </a:r>
            <a:r>
              <a:rPr lang="en-US" b="1" dirty="0" smtClean="0">
                <a:solidFill>
                  <a:srgbClr val="FF0000"/>
                </a:solidFill>
              </a:rPr>
              <a:t>Aspirations not rising faster</a:t>
            </a:r>
          </a:p>
          <a:p>
            <a:pPr marL="0" indent="0">
              <a:buNone/>
            </a:pPr>
            <a:r>
              <a:rPr lang="en-US" b="1" dirty="0">
                <a:solidFill>
                  <a:srgbClr val="FF0000"/>
                </a:solidFill>
              </a:rPr>
              <a:t>	</a:t>
            </a:r>
            <a:r>
              <a:rPr lang="en-US" b="1" dirty="0" smtClean="0">
                <a:solidFill>
                  <a:srgbClr val="FF0000"/>
                </a:solidFill>
              </a:rPr>
              <a:t>Actual increases in quality of life</a:t>
            </a:r>
          </a:p>
          <a:p>
            <a:pPr marL="0" indent="0">
              <a:buNone/>
            </a:pPr>
            <a:r>
              <a:rPr lang="en-US" b="1" dirty="0">
                <a:solidFill>
                  <a:srgbClr val="FF0000"/>
                </a:solidFill>
              </a:rPr>
              <a:t>	</a:t>
            </a:r>
            <a:r>
              <a:rPr lang="en-US" b="1" dirty="0" smtClean="0">
                <a:solidFill>
                  <a:srgbClr val="FF0000"/>
                </a:solidFill>
              </a:rPr>
              <a:t>Optimism about the future</a:t>
            </a:r>
          </a:p>
        </p:txBody>
      </p:sp>
    </p:spTree>
    <p:extLst>
      <p:ext uri="{BB962C8B-B14F-4D97-AF65-F5344CB8AC3E}">
        <p14:creationId xmlns:p14="http://schemas.microsoft.com/office/powerpoint/2010/main" val="67336031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nvPr>
        </p:nvGraphicFramePr>
        <p:xfrm>
          <a:off x="1535149" y="1600200"/>
          <a:ext cx="6073701" cy="4525963"/>
        </p:xfrm>
        <a:graphic>
          <a:graphicData uri="http://schemas.openxmlformats.org/presentationml/2006/ole">
            <mc:AlternateContent xmlns:mc="http://schemas.openxmlformats.org/markup-compatibility/2006">
              <mc:Choice xmlns:v="urn:schemas-microsoft-com:vml" Requires="v">
                <p:oleObj spid="_x0000_s16401" r:id="rId4" imgW="6578154" imgH="4901609" progId="Excel.Chart.8">
                  <p:embed/>
                </p:oleObj>
              </mc:Choice>
              <mc:Fallback>
                <p:oleObj r:id="rId4" imgW="6578154" imgH="4901609" progId="Excel.Chart.8">
                  <p:embed/>
                  <p:pic>
                    <p:nvPicPr>
                      <p:cNvPr id="0" name="Char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5149" y="1600200"/>
                        <a:ext cx="6073701"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5503179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6000" b="1" dirty="0" smtClean="0">
                <a:solidFill>
                  <a:srgbClr val="FF0000"/>
                </a:solidFill>
              </a:rPr>
              <a:t>Thank you so much!</a:t>
            </a:r>
          </a:p>
          <a:p>
            <a:pPr marL="0" indent="0">
              <a:buNone/>
            </a:pPr>
            <a:r>
              <a:rPr lang="en-US" sz="6000" b="1" dirty="0" smtClean="0">
                <a:solidFill>
                  <a:srgbClr val="FF0000"/>
                </a:solidFill>
              </a:rPr>
              <a:t>       It was a great day!</a:t>
            </a:r>
          </a:p>
          <a:p>
            <a:pPr marL="0" indent="0">
              <a:buNone/>
            </a:pPr>
            <a:r>
              <a:rPr lang="en-US" sz="6000" b="1" dirty="0" smtClean="0">
                <a:solidFill>
                  <a:srgbClr val="FF0000"/>
                </a:solidFill>
              </a:rPr>
              <a:t>               It was fun!</a:t>
            </a:r>
            <a:endParaRPr lang="en-US" sz="6000" b="1" dirty="0">
              <a:solidFill>
                <a:srgbClr val="FF0000"/>
              </a:solidFill>
            </a:endParaRPr>
          </a:p>
        </p:txBody>
      </p:sp>
    </p:spTree>
    <p:extLst>
      <p:ext uri="{BB962C8B-B14F-4D97-AF65-F5344CB8AC3E}">
        <p14:creationId xmlns:p14="http://schemas.microsoft.com/office/powerpoint/2010/main" val="18707535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3758</TotalTime>
  <Words>1331</Words>
  <Application>Microsoft Office PowerPoint</Application>
  <PresentationFormat>On-screen Show (4:3)</PresentationFormat>
  <Paragraphs>385</Paragraphs>
  <Slides>92</Slides>
  <Notes>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92</vt:i4>
      </vt:variant>
    </vt:vector>
  </HeadingPairs>
  <TitlesOfParts>
    <vt:vector size="97" baseType="lpstr">
      <vt:lpstr>Office Theme</vt:lpstr>
      <vt:lpstr>Picture</vt:lpstr>
      <vt:lpstr>Chart</vt:lpstr>
      <vt:lpstr>Acrobat Document</vt:lpstr>
      <vt:lpstr>Microsoft Excel Chart</vt:lpstr>
      <vt:lpstr>The Science of Well-Being -- Lecture and Exercises</vt:lpstr>
      <vt:lpstr>A Short But Advanced Course on  Subjective Well-Being  (Moving beyond the simple findings)</vt:lpstr>
      <vt:lpstr>PowerPoint Presentation</vt:lpstr>
      <vt:lpstr>Myths: Misbeliefs and Oversimplifications</vt:lpstr>
      <vt:lpstr>But Useful Fictions</vt:lpstr>
      <vt:lpstr>Causes and Influences on Happiness  External and Internal (Top-Down vs. Bottom-Up)</vt:lpstr>
      <vt:lpstr>External</vt:lpstr>
      <vt:lpstr>PowerPoint Presentation</vt:lpstr>
      <vt:lpstr>Is SWB Just Internal? </vt:lpstr>
      <vt:lpstr>Internal Influence</vt:lpstr>
      <vt:lpstr>Temperament “Identical” (Monozygotic) Twins</vt:lpstr>
      <vt:lpstr>Marissa &amp; Mary Beth, Aged 4</vt:lpstr>
      <vt:lpstr>Aged 38, Clinical Psychologist  and Developmental Psychologist</vt:lpstr>
      <vt:lpstr>PowerPoint Presentation</vt:lpstr>
      <vt:lpstr>PowerPoint Presentation</vt:lpstr>
      <vt:lpstr>The Myth</vt:lpstr>
      <vt:lpstr>Example</vt:lpstr>
      <vt:lpstr>Bottom Line</vt:lpstr>
      <vt:lpstr>The Useful Fiction</vt:lpstr>
      <vt:lpstr>Both Internal and External!</vt:lpstr>
      <vt:lpstr>So How Do we Get SWB?</vt:lpstr>
      <vt:lpstr>Seeking Positive Experience </vt:lpstr>
      <vt:lpstr>Internal Vs. External Influences   -- Discussion and Questions</vt:lpstr>
      <vt:lpstr>Money and Happiness?</vt:lpstr>
      <vt:lpstr>National Income and Life Evaluations      r = .82 Diener, Kahneman, et al., 2010</vt:lpstr>
      <vt:lpstr>Highest on Ladder</vt:lpstr>
      <vt:lpstr>Beyond Money:  A Tale of Two Nations</vt:lpstr>
      <vt:lpstr>Subjective Well-Being</vt:lpstr>
      <vt:lpstr>In General</vt:lpstr>
      <vt:lpstr>Income and Enjoying Life</vt:lpstr>
      <vt:lpstr>PowerPoint Presentation</vt:lpstr>
      <vt:lpstr>PowerPoint Presentation</vt:lpstr>
      <vt:lpstr>Materialism Can Be Bad</vt:lpstr>
      <vt:lpstr>Materialism When Entering College, &amp; Income and Life Satisfaction at Age 38 (Nickerson, Kahneman, Diener, &amp; Schwarz, Psych. Science, 2003)</vt:lpstr>
      <vt:lpstr>PowerPoint Presentation</vt:lpstr>
      <vt:lpstr>The Useful Fiction</vt:lpstr>
      <vt:lpstr>Money and Happiness     -- Questions and Discussion</vt:lpstr>
      <vt:lpstr>Declining Marginal Utility</vt:lpstr>
      <vt:lpstr>Benefits of High SWB</vt:lpstr>
      <vt:lpstr>Health &amp; Longevity  The Nun Study  </vt:lpstr>
      <vt:lpstr>Longevity: The Nun Study      Danner, Snowden, &amp; Friesen, U Kentucky</vt:lpstr>
      <vt:lpstr>PowerPoint Presentation</vt:lpstr>
      <vt:lpstr>My Doc Asks:</vt:lpstr>
      <vt:lpstr>PowerPoint Presentation</vt:lpstr>
      <vt:lpstr>PowerPoint Presentation</vt:lpstr>
      <vt:lpstr>PowerPoint Presentation</vt:lpstr>
      <vt:lpstr>44 Prospective Studies Controlling Time 1 Health, Income etc.</vt:lpstr>
      <vt:lpstr>SWB  Benefits Social Relationships</vt:lpstr>
      <vt:lpstr>College Entry Cheerfulness,  and Income 19 years later   Diener, Nickerson, Lucas, &amp; Sandvik (2002) </vt:lpstr>
      <vt:lpstr>Individual Life Satisfaction  Predicts Future Events Replicated findings from nationally representative samples of Germany, Australia, &amp; U.K.</vt:lpstr>
      <vt:lpstr>The Benefits of High SWB     --Questions and Discussion</vt:lpstr>
      <vt:lpstr>PowerPoint Presentation</vt:lpstr>
      <vt:lpstr>Culture</vt:lpstr>
      <vt:lpstr>Culture and Enjoying Life -- Confucian Vs. Latin Cultures</vt:lpstr>
      <vt:lpstr>PowerPoint Presentation</vt:lpstr>
      <vt:lpstr>Life Satisfaction Means (1-7)</vt:lpstr>
      <vt:lpstr>PowerPoint Presentation</vt:lpstr>
      <vt:lpstr>Maslow?</vt:lpstr>
      <vt:lpstr>PowerPoint Presentation</vt:lpstr>
      <vt:lpstr>Human Evolution</vt:lpstr>
      <vt:lpstr>Culturally Different Predictors</vt:lpstr>
      <vt:lpstr>Also: Cultural Congruence (Fulmer, Gelfand, … Diener et al., Psych Science)</vt:lpstr>
      <vt:lpstr>Cultural Congruence: Religion Diener, Tay, &amp; Myers, 2011 JPSP</vt:lpstr>
      <vt:lpstr>Useful Fiction</vt:lpstr>
      <vt:lpstr>Culture</vt:lpstr>
      <vt:lpstr>Psychological Adaptation</vt:lpstr>
      <vt:lpstr>PowerPoint Presentation</vt:lpstr>
      <vt:lpstr>Adaptation to Marriage Lucas, Clark, Georgellis, &amp; Diener</vt:lpstr>
      <vt:lpstr>Happier Without a Spouse? Should I Kill My Husband?</vt:lpstr>
      <vt:lpstr>Plus, You Will Become Unemployed</vt:lpstr>
      <vt:lpstr>Will You Be Happier with Kids? -- Average person: No</vt:lpstr>
      <vt:lpstr>Who Stays Married and  Who Gets Divorced? </vt:lpstr>
      <vt:lpstr>Marriage</vt:lpstr>
      <vt:lpstr>Widowhood</vt:lpstr>
      <vt:lpstr>LESSONS</vt:lpstr>
      <vt:lpstr>The Useful Fiction</vt:lpstr>
      <vt:lpstr>Adaptation Discussion</vt:lpstr>
      <vt:lpstr>Social Comparison</vt:lpstr>
      <vt:lpstr>National Accounts of SWB</vt:lpstr>
      <vt:lpstr> Robert Kennedy, 1968</vt:lpstr>
      <vt:lpstr>Why Accounts of SWB?</vt:lpstr>
      <vt:lpstr>People Highly Value Happiness</vt:lpstr>
      <vt:lpstr>SWB relevant to policy issues:</vt:lpstr>
      <vt:lpstr>National Accounts of SWB</vt:lpstr>
      <vt:lpstr>National Accounts of SWB</vt:lpstr>
      <vt:lpstr>Demographics and SWB</vt:lpstr>
      <vt:lpstr>Ed Diener’s Web Site</vt:lpstr>
      <vt:lpstr>Conclusions</vt:lpstr>
      <vt:lpstr>The Easterlin Paradox</vt:lpstr>
      <vt:lpstr>Diener, E., Tay, L., &amp; Oishi, S. (2013). Rising income and the subjective well-being of nations. Journal of Personality &amp; Social Psychology, 104, 267-276. </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diener</dc:creator>
  <cp:lastModifiedBy>ed diener</cp:lastModifiedBy>
  <cp:revision>90</cp:revision>
  <cp:lastPrinted>2013-06-01T19:12:52Z</cp:lastPrinted>
  <dcterms:created xsi:type="dcterms:W3CDTF">2013-05-27T14:51:07Z</dcterms:created>
  <dcterms:modified xsi:type="dcterms:W3CDTF">2013-06-28T07:17:06Z</dcterms:modified>
</cp:coreProperties>
</file>