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8" r:id="rId1"/>
  </p:sldMasterIdLst>
  <p:sldIdLst>
    <p:sldId id="256" r:id="rId2"/>
    <p:sldId id="274" r:id="rId3"/>
    <p:sldId id="275" r:id="rId4"/>
    <p:sldId id="272" r:id="rId5"/>
    <p:sldId id="259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5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67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9BC7E7-EA8E-4DA7-915E-CC098D9BADCB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9BC7E7-EA8E-4DA7-915E-CC098D9BADCB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9BC7E7-EA8E-4DA7-915E-CC098D9BADCB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9BC7E7-EA8E-4DA7-915E-CC098D9BADCB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9BC7E7-EA8E-4DA7-915E-CC098D9BADCB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9BC7E7-EA8E-4DA7-915E-CC098D9BADCB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9BC7E7-EA8E-4DA7-915E-CC098D9BADCB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9BC7E7-EA8E-4DA7-915E-CC098D9BADCB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9BC7E7-EA8E-4DA7-915E-CC098D9BADCB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9BC7E7-EA8E-4DA7-915E-CC098D9BADCB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9BC7E7-EA8E-4DA7-915E-CC098D9BADCB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79BC7E7-EA8E-4DA7-915E-CC098D9BADCB}" type="datetimeFigureOut">
              <a:rPr lang="en-US" smtClean="0"/>
              <a:t>5/2/2013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9" r:id="rId1"/>
    <p:sldLayoutId id="2147483960" r:id="rId2"/>
    <p:sldLayoutId id="2147483961" r:id="rId3"/>
    <p:sldLayoutId id="2147483962" r:id="rId4"/>
    <p:sldLayoutId id="2147483963" r:id="rId5"/>
    <p:sldLayoutId id="2147483964" r:id="rId6"/>
    <p:sldLayoutId id="2147483965" r:id="rId7"/>
    <p:sldLayoutId id="2147483966" r:id="rId8"/>
    <p:sldLayoutId id="2147483967" r:id="rId9"/>
    <p:sldLayoutId id="2147483968" r:id="rId10"/>
    <p:sldLayoutId id="214748396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minorityhealth.hhs.gov/" TargetMode="External"/><Relationship Id="rId2" Type="http://schemas.openxmlformats.org/officeDocument/2006/relationships/hyperlink" Target="http://nccc.georgetown.ed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gucchd.georgetown.edu/72808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7"/>
            <a:ext cx="7406640" cy="2227287"/>
          </a:xfrm>
        </p:spPr>
        <p:txBody>
          <a:bodyPr>
            <a:normAutofit/>
          </a:bodyPr>
          <a:lstStyle/>
          <a:p>
            <a:r>
              <a:rPr lang="en-US" dirty="0" smtClean="0"/>
              <a:t>Cultural Competence</a:t>
            </a:r>
            <a:br>
              <a:rPr lang="en-US" dirty="0" smtClean="0"/>
            </a:br>
            <a:r>
              <a:rPr lang="en-US" dirty="0" smtClean="0"/>
              <a:t>for Therapists and Professional Helpers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4358849"/>
            <a:ext cx="740664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Elaine Shpungin, Ph.D.</a:t>
            </a:r>
          </a:p>
          <a:p>
            <a:r>
              <a:rPr lang="en-US" dirty="0" smtClean="0"/>
              <a:t>Director, U of I Psychological Services Center</a:t>
            </a:r>
          </a:p>
          <a:p>
            <a:r>
              <a:rPr lang="en-US" dirty="0" smtClean="0"/>
              <a:t>505 E. Green 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767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B. Modifying Actions (2-part)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 smtClean="0"/>
              <a:t>1. Attending to your Intention</a:t>
            </a:r>
          </a:p>
          <a:p>
            <a:pPr marL="596646" indent="-514350">
              <a:buAutoNum type="arabicPeriod"/>
            </a:pPr>
            <a:endParaRPr lang="en-US" dirty="0"/>
          </a:p>
          <a:p>
            <a:pPr lvl="0"/>
            <a:r>
              <a:rPr lang="en-US" dirty="0" smtClean="0"/>
              <a:t>Focusing on reciprocity</a:t>
            </a:r>
            <a:r>
              <a:rPr lang="en-US" dirty="0"/>
              <a:t>, mutuality (exploring and meeting where needs overlap)</a:t>
            </a:r>
          </a:p>
          <a:p>
            <a:pPr lvl="0"/>
            <a:r>
              <a:rPr lang="en-US" dirty="0" smtClean="0"/>
              <a:t>Approaching others as co</a:t>
            </a:r>
            <a:r>
              <a:rPr lang="en-US" dirty="0"/>
              <a:t>-</a:t>
            </a:r>
            <a:r>
              <a:rPr lang="en-US" dirty="0" smtClean="0"/>
              <a:t>partner </a:t>
            </a:r>
            <a:r>
              <a:rPr lang="en-US" dirty="0"/>
              <a:t>or </a:t>
            </a:r>
            <a:r>
              <a:rPr lang="en-US" dirty="0" smtClean="0"/>
              <a:t>ally </a:t>
            </a:r>
            <a:r>
              <a:rPr lang="en-US" dirty="0"/>
              <a:t>(meaningful inclusion, consideration, choice of all voices)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174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B. Modifying Actions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 smtClean="0"/>
              <a:t>2. Attending to your Approach:</a:t>
            </a:r>
          </a:p>
          <a:p>
            <a:pPr marL="82296" indent="0">
              <a:buNone/>
            </a:pPr>
            <a:endParaRPr lang="en-US" dirty="0"/>
          </a:p>
          <a:p>
            <a:pPr lvl="0"/>
            <a:r>
              <a:rPr lang="en-US" dirty="0"/>
              <a:t>authenticity, warmth</a:t>
            </a:r>
          </a:p>
          <a:p>
            <a:pPr lvl="0"/>
            <a:r>
              <a:rPr lang="en-US" dirty="0"/>
              <a:t>vulnerability, transparency (especially if structural power-differences)</a:t>
            </a:r>
          </a:p>
          <a:p>
            <a:pPr lvl="0"/>
            <a:r>
              <a:rPr lang="en-US" dirty="0"/>
              <a:t>seeking humanization of self and other (e.g., via curiosity, mutual comprehension, appreciation)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447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it Out (5 Questions)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799"/>
            <a:ext cx="7498080" cy="5216161"/>
          </a:xfrm>
        </p:spPr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r>
              <a:rPr lang="en-US" sz="3400" dirty="0"/>
              <a:t>Imagine yourself going </a:t>
            </a:r>
            <a:r>
              <a:rPr lang="en-US" sz="3400" dirty="0" smtClean="0"/>
              <a:t>into a </a:t>
            </a:r>
            <a:r>
              <a:rPr lang="en-US" sz="3400" dirty="0"/>
              <a:t>setting </a:t>
            </a:r>
            <a:r>
              <a:rPr lang="en-US" sz="3400" dirty="0" smtClean="0"/>
              <a:t>where you want to volunteer or work to help others (e.g., school, shelter, jail, fraternity/sorority, childcare center).</a:t>
            </a:r>
          </a:p>
          <a:p>
            <a:pPr marL="82296" indent="0">
              <a:buNone/>
            </a:pPr>
            <a:endParaRPr lang="en-US" sz="3400" dirty="0"/>
          </a:p>
          <a:p>
            <a:pPr marL="82296" indent="0">
              <a:buNone/>
            </a:pPr>
            <a:r>
              <a:rPr lang="en-US" sz="3400" dirty="0" smtClean="0"/>
              <a:t>1. Write </a:t>
            </a:r>
            <a:r>
              <a:rPr lang="en-US" sz="3400" dirty="0"/>
              <a:t>down </a:t>
            </a:r>
            <a:r>
              <a:rPr lang="en-US" sz="3400" dirty="0" smtClean="0"/>
              <a:t>2 “positive” and 2 “negative” beliefs </a:t>
            </a:r>
            <a:r>
              <a:rPr lang="en-US" sz="3400" dirty="0"/>
              <a:t>you have about the people you’d be working with, as a group: </a:t>
            </a:r>
            <a:endParaRPr lang="en-US" sz="3400" dirty="0" smtClean="0"/>
          </a:p>
          <a:p>
            <a:pPr marL="82296" indent="0">
              <a:buNone/>
            </a:pPr>
            <a:endParaRPr lang="en-US" sz="3400" dirty="0"/>
          </a:p>
          <a:p>
            <a:pPr marL="82296" indent="0">
              <a:buNone/>
            </a:pPr>
            <a:r>
              <a:rPr lang="en-US" sz="3400" dirty="0" smtClean="0"/>
              <a:t>2 “</a:t>
            </a:r>
            <a:r>
              <a:rPr lang="en-US" sz="3400" dirty="0"/>
              <a:t>Positive” beliefs</a:t>
            </a:r>
          </a:p>
          <a:p>
            <a:pPr marL="82296" indent="0">
              <a:buNone/>
            </a:pPr>
            <a:r>
              <a:rPr lang="en-US" sz="3400" dirty="0"/>
              <a:t>a.</a:t>
            </a:r>
          </a:p>
          <a:p>
            <a:pPr marL="82296" indent="0">
              <a:buNone/>
            </a:pPr>
            <a:r>
              <a:rPr lang="en-US" sz="3400" dirty="0"/>
              <a:t>b.</a:t>
            </a:r>
          </a:p>
          <a:p>
            <a:pPr marL="82296" indent="0">
              <a:buNone/>
            </a:pPr>
            <a:endParaRPr lang="en-US" sz="3400" dirty="0"/>
          </a:p>
          <a:p>
            <a:pPr marL="82296" indent="0">
              <a:buNone/>
            </a:pPr>
            <a:r>
              <a:rPr lang="en-US" sz="3400" dirty="0" smtClean="0"/>
              <a:t>2 “</a:t>
            </a:r>
            <a:r>
              <a:rPr lang="en-US" sz="3400" dirty="0"/>
              <a:t>Negative” beliefs</a:t>
            </a:r>
          </a:p>
          <a:p>
            <a:pPr marL="82296" indent="0">
              <a:buNone/>
            </a:pPr>
            <a:r>
              <a:rPr lang="en-US" sz="3400" dirty="0"/>
              <a:t>a.</a:t>
            </a:r>
          </a:p>
          <a:p>
            <a:pPr marL="82296" indent="0">
              <a:buNone/>
            </a:pPr>
            <a:r>
              <a:rPr lang="en-US" sz="3400" dirty="0"/>
              <a:t>b.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342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 smtClean="0"/>
              <a:t>2. Write </a:t>
            </a:r>
            <a:r>
              <a:rPr lang="en-US" dirty="0"/>
              <a:t>down </a:t>
            </a:r>
            <a:r>
              <a:rPr lang="en-US" dirty="0" smtClean="0"/>
              <a:t>two </a:t>
            </a:r>
            <a:r>
              <a:rPr lang="en-US" b="1" dirty="0"/>
              <a:t>differences</a:t>
            </a:r>
            <a:r>
              <a:rPr lang="en-US" dirty="0"/>
              <a:t> between your social location or demographics and </a:t>
            </a:r>
            <a:r>
              <a:rPr lang="en-US" dirty="0" smtClean="0"/>
              <a:t>theirs, on average (gender, sexual orientation, socio-economic status, race, ethnicity, etc.)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a.</a:t>
            </a:r>
          </a:p>
          <a:p>
            <a:pPr marL="82296" indent="0">
              <a:buNone/>
            </a:pPr>
            <a:r>
              <a:rPr lang="en-US" dirty="0"/>
              <a:t>b.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558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 smtClean="0"/>
              <a:t>3. Write </a:t>
            </a:r>
            <a:r>
              <a:rPr lang="en-US" dirty="0"/>
              <a:t>down </a:t>
            </a:r>
            <a:r>
              <a:rPr lang="en-US" dirty="0" smtClean="0"/>
              <a:t>two </a:t>
            </a:r>
            <a:r>
              <a:rPr lang="en-US" dirty="0"/>
              <a:t>ways in which power and privilege typically operates between mainstream society and this group (isms, beliefs, </a:t>
            </a:r>
            <a:r>
              <a:rPr lang="en-US" dirty="0" smtClean="0"/>
              <a:t>stereotypes, power </a:t>
            </a:r>
            <a:r>
              <a:rPr lang="en-US" dirty="0"/>
              <a:t>differentials, laws, </a:t>
            </a:r>
            <a:r>
              <a:rPr lang="en-US" dirty="0" smtClean="0"/>
              <a:t>policies</a:t>
            </a:r>
            <a:r>
              <a:rPr lang="en-US" dirty="0"/>
              <a:t> </a:t>
            </a:r>
            <a:r>
              <a:rPr lang="en-US" dirty="0" smtClean="0"/>
              <a:t>that affect them)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/>
              <a:t>a.</a:t>
            </a:r>
          </a:p>
          <a:p>
            <a:pPr marL="82296" indent="0">
              <a:buNone/>
            </a:pPr>
            <a:r>
              <a:rPr lang="en-US" dirty="0"/>
              <a:t>b.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5483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5864" y="350205"/>
            <a:ext cx="7498080" cy="6078557"/>
          </a:xfrm>
        </p:spPr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en-US" dirty="0" smtClean="0"/>
              <a:t>4. Write </a:t>
            </a:r>
            <a:r>
              <a:rPr lang="en-US" dirty="0"/>
              <a:t>down how mutuality could occur between you and this group. </a:t>
            </a:r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might be your needs for this encounter or relationship? </a:t>
            </a:r>
            <a:endParaRPr lang="en-US" dirty="0" smtClean="0"/>
          </a:p>
          <a:p>
            <a:r>
              <a:rPr lang="en-US" dirty="0" smtClean="0"/>
              <a:t>Theirs</a:t>
            </a:r>
            <a:r>
              <a:rPr lang="en-US" dirty="0"/>
              <a:t>? </a:t>
            </a:r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gifts or skills do you have to </a:t>
            </a:r>
            <a:r>
              <a:rPr lang="en-US" dirty="0" smtClean="0"/>
              <a:t>contribute?</a:t>
            </a:r>
            <a:endParaRPr lang="en-US" dirty="0"/>
          </a:p>
          <a:p>
            <a:r>
              <a:rPr lang="en-US" dirty="0" smtClean="0"/>
              <a:t>What </a:t>
            </a:r>
            <a:r>
              <a:rPr lang="en-US" dirty="0"/>
              <a:t>might you wish to gain from them? </a:t>
            </a:r>
            <a:endParaRPr lang="en-US" dirty="0" smtClean="0"/>
          </a:p>
          <a:p>
            <a:pPr marL="82296" indent="0">
              <a:buNone/>
            </a:pPr>
            <a:r>
              <a:rPr lang="en-US" b="1" dirty="0" smtClean="0"/>
              <a:t>Where </a:t>
            </a:r>
            <a:r>
              <a:rPr lang="en-US" b="1" dirty="0"/>
              <a:t>might there be OVERLAP between your needs and theirs, what they want and what you want?</a:t>
            </a:r>
            <a:r>
              <a:rPr lang="en-US" dirty="0"/>
              <a:t> (this last bit is the place where connection is most likely to flower)</a:t>
            </a:r>
          </a:p>
          <a:p>
            <a:endParaRPr lang="en-US" dirty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6481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 smtClean="0"/>
              <a:t>5. Write </a:t>
            </a:r>
            <a:r>
              <a:rPr lang="en-US" dirty="0"/>
              <a:t>down your wishes and hopes for your work </a:t>
            </a:r>
            <a:r>
              <a:rPr lang="en-US" dirty="0" smtClean="0"/>
              <a:t>together </a:t>
            </a:r>
            <a:r>
              <a:rPr lang="en-US" dirty="0"/>
              <a:t>in “positive” language (what you want to happen rather than avoid or prevent).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6364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717872"/>
            <a:ext cx="7234143" cy="1578422"/>
          </a:xfrm>
        </p:spPr>
        <p:txBody>
          <a:bodyPr/>
          <a:lstStyle/>
          <a:p>
            <a:r>
              <a:rPr lang="en-US" dirty="0" smtClean="0"/>
              <a:t>What is one thing you are taking away with you today?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49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National Center for Cultural Competence</a:t>
            </a:r>
          </a:p>
          <a:p>
            <a:pPr lvl="1"/>
            <a:r>
              <a:rPr lang="en-US" dirty="0">
                <a:hlinkClick r:id="rId2"/>
              </a:rPr>
              <a:t>http://nccc.georgetown.edu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b="1" dirty="0" smtClean="0"/>
              <a:t>Office of Minority Health </a:t>
            </a:r>
            <a:r>
              <a:rPr lang="en-US" dirty="0" smtClean="0"/>
              <a:t>(U.S. </a:t>
            </a:r>
            <a:r>
              <a:rPr lang="en-US" dirty="0" err="1" smtClean="0"/>
              <a:t>Dept</a:t>
            </a:r>
            <a:r>
              <a:rPr lang="en-US" dirty="0" smtClean="0"/>
              <a:t> of Health and Human Services)</a:t>
            </a:r>
          </a:p>
          <a:p>
            <a:pPr lvl="1"/>
            <a:r>
              <a:rPr lang="en-US" dirty="0">
                <a:hlinkClick r:id="rId3"/>
              </a:rPr>
              <a:t>http://minorityhealth.hhs.gov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 lvl="1"/>
            <a:r>
              <a:rPr lang="en-US" dirty="0" smtClean="0"/>
              <a:t>Click Cultural Competence tab in top menu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609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Reflection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Imagine yourself going into a setting where you want to volunteer or work to help others (e.g., school, shelter, jail, fraternity/sorority, childcare center).</a:t>
            </a:r>
          </a:p>
          <a:p>
            <a:r>
              <a:rPr lang="en-US" dirty="0" smtClean="0"/>
              <a:t>What is one fear/anxiety you have about working with this group of people?</a:t>
            </a:r>
          </a:p>
          <a:p>
            <a:r>
              <a:rPr lang="en-US" dirty="0" smtClean="0"/>
              <a:t>What is one thing that motivates/excites you about working with this group of people?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018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cultural competence might matter in that setting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77750"/>
            <a:ext cx="7498080" cy="4798052"/>
          </a:xfrm>
        </p:spPr>
        <p:txBody>
          <a:bodyPr>
            <a:normAutofit/>
          </a:bodyPr>
          <a:lstStyle/>
          <a:p>
            <a:r>
              <a:rPr lang="en-US" dirty="0" smtClean="0"/>
              <a:t>People of color (and living in poverty) are less likely to seek and receive mental health and other services</a:t>
            </a:r>
          </a:p>
          <a:p>
            <a:r>
              <a:rPr lang="en-US" dirty="0" smtClean="0"/>
              <a:t>If they seek services, they are more likely to be </a:t>
            </a:r>
            <a:r>
              <a:rPr lang="en-US" dirty="0" err="1" smtClean="0"/>
              <a:t>mis</a:t>
            </a:r>
            <a:r>
              <a:rPr lang="en-US" dirty="0" smtClean="0"/>
              <a:t>-diagnoses and to receive inappropriate or even harmful services</a:t>
            </a:r>
          </a:p>
          <a:p>
            <a:r>
              <a:rPr lang="en-US" dirty="0" smtClean="0"/>
              <a:t>They are also more likely to find the help to be “culturally oppressive” – even when  helper is well meaning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104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627196"/>
            <a:ext cx="7498080" cy="6060241"/>
          </a:xfrm>
        </p:spPr>
        <p:txBody>
          <a:bodyPr/>
          <a:lstStyle/>
          <a:p>
            <a:pPr marL="82296" indent="0">
              <a:buNone/>
            </a:pPr>
            <a:r>
              <a:rPr lang="en-US" dirty="0"/>
              <a:t>Cultural competence requires individual providers at a minimum to (</a:t>
            </a:r>
            <a:r>
              <a:rPr lang="en-US" dirty="0">
                <a:hlinkClick r:id="rId2"/>
              </a:rPr>
              <a:t>Cross et al.</a:t>
            </a:r>
            <a:r>
              <a:rPr lang="en-US" dirty="0"/>
              <a:t>, 1989):</a:t>
            </a:r>
          </a:p>
          <a:p>
            <a:r>
              <a:rPr lang="en-US" dirty="0"/>
              <a:t>Acknowledge cultural differences</a:t>
            </a:r>
          </a:p>
          <a:p>
            <a:r>
              <a:rPr lang="en-US" dirty="0"/>
              <a:t>Understand your own culture</a:t>
            </a:r>
          </a:p>
          <a:p>
            <a:r>
              <a:rPr lang="en-US" dirty="0"/>
              <a:t>Engage in self-assessment </a:t>
            </a:r>
          </a:p>
          <a:p>
            <a:r>
              <a:rPr lang="en-US" dirty="0"/>
              <a:t>Acquire cultural knowledge &amp; skills</a:t>
            </a:r>
          </a:p>
          <a:p>
            <a:r>
              <a:rPr lang="en-US" dirty="0"/>
              <a:t>View behavior within a cultural context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767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2858" y="235200"/>
            <a:ext cx="7650702" cy="627196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US" sz="6000" dirty="0" smtClean="0"/>
          </a:p>
          <a:p>
            <a:pPr marL="0" indent="0">
              <a:buNone/>
            </a:pPr>
            <a:r>
              <a:rPr lang="en-US" sz="6000" dirty="0" smtClean="0"/>
              <a:t>Culturally and linguistically competent providers use more appropriate: </a:t>
            </a:r>
          </a:p>
          <a:p>
            <a:pPr marL="0" indent="0">
              <a:buNone/>
            </a:pPr>
            <a:endParaRPr lang="en-US" sz="6000" dirty="0"/>
          </a:p>
          <a:p>
            <a:r>
              <a:rPr lang="en-US" sz="6000" dirty="0"/>
              <a:t>Assessment and diagnostic </a:t>
            </a:r>
            <a:r>
              <a:rPr lang="en-US" sz="6000" dirty="0" smtClean="0"/>
              <a:t>tools</a:t>
            </a:r>
            <a:endParaRPr lang="en-US" sz="6000" dirty="0"/>
          </a:p>
          <a:p>
            <a:r>
              <a:rPr lang="en-US" sz="6000" dirty="0" smtClean="0"/>
              <a:t>Treatments </a:t>
            </a:r>
            <a:r>
              <a:rPr lang="en-US" sz="6000" dirty="0"/>
              <a:t>&amp; interventions</a:t>
            </a:r>
          </a:p>
          <a:p>
            <a:r>
              <a:rPr lang="en-US" sz="6000" dirty="0" smtClean="0"/>
              <a:t>Education &amp; counseling approaches</a:t>
            </a:r>
          </a:p>
          <a:p>
            <a:pPr marL="82296" indent="0">
              <a:buNone/>
            </a:pPr>
            <a:endParaRPr lang="en-US" sz="6000" dirty="0"/>
          </a:p>
          <a:p>
            <a:pPr marL="0" indent="0">
              <a:buNone/>
            </a:pPr>
            <a:r>
              <a:rPr lang="en-US" sz="6000" dirty="0" smtClean="0"/>
              <a:t>And are more likely to consult with:</a:t>
            </a:r>
          </a:p>
          <a:p>
            <a:r>
              <a:rPr lang="en-US" sz="6000" dirty="0" smtClean="0"/>
              <a:t>traditional/</a:t>
            </a:r>
            <a:r>
              <a:rPr lang="en-US" sz="6000" dirty="0"/>
              <a:t>indigenous </a:t>
            </a:r>
            <a:r>
              <a:rPr lang="en-US" sz="6000" dirty="0" smtClean="0"/>
              <a:t>practitioners</a:t>
            </a:r>
          </a:p>
          <a:p>
            <a:r>
              <a:rPr lang="en-US" sz="6000" dirty="0" smtClean="0"/>
              <a:t>natural healers</a:t>
            </a:r>
          </a:p>
          <a:p>
            <a:r>
              <a:rPr lang="en-US" sz="6000" dirty="0" smtClean="0"/>
              <a:t>“cultural brokers”</a:t>
            </a:r>
            <a:endParaRPr lang="en-US" sz="6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707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They are also more likely to: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3153" y="2074997"/>
            <a:ext cx="7498080" cy="3412972"/>
          </a:xfrm>
        </p:spPr>
        <p:txBody>
          <a:bodyPr>
            <a:normAutofit/>
          </a:bodyPr>
          <a:lstStyle/>
          <a:p>
            <a:r>
              <a:rPr lang="en-US" dirty="0" smtClean="0"/>
              <a:t>Take on stereotypes, </a:t>
            </a:r>
            <a:r>
              <a:rPr lang="en-US" dirty="0"/>
              <a:t>bias, discrimination, prejudice, and other </a:t>
            </a:r>
            <a:r>
              <a:rPr lang="en-US" i="1" dirty="0"/>
              <a:t>ISMs.</a:t>
            </a:r>
            <a:endParaRPr lang="en-US" dirty="0"/>
          </a:p>
          <a:p>
            <a:r>
              <a:rPr lang="en-US" dirty="0"/>
              <a:t>Work toward health and mental health equity and social justice.</a:t>
            </a:r>
          </a:p>
          <a:p>
            <a:r>
              <a:rPr lang="en-US" dirty="0"/>
              <a:t>Advocate for these principles among </a:t>
            </a:r>
            <a:r>
              <a:rPr lang="en-US" dirty="0" smtClean="0"/>
              <a:t>your peers </a:t>
            </a:r>
            <a:r>
              <a:rPr lang="en-US" dirty="0"/>
              <a:t>and with </a:t>
            </a:r>
            <a:r>
              <a:rPr lang="en-US" dirty="0" smtClean="0"/>
              <a:t>groups they belong to.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73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But HOW do I do all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8536" y="1800234"/>
            <a:ext cx="3527773" cy="4706928"/>
          </a:xfrm>
        </p:spPr>
        <p:txBody>
          <a:bodyPr/>
          <a:lstStyle/>
          <a:p>
            <a:r>
              <a:rPr lang="en-US" sz="2800" dirty="0" smtClean="0"/>
              <a:t>Cultural and Linguistic competence is not a Destination</a:t>
            </a:r>
          </a:p>
          <a:p>
            <a:r>
              <a:rPr lang="en-US" sz="2800" dirty="0" smtClean="0"/>
              <a:t>It is an </a:t>
            </a:r>
            <a:r>
              <a:rPr lang="en-US" sz="2800" dirty="0"/>
              <a:t>ongoing process (dance) between </a:t>
            </a:r>
            <a:r>
              <a:rPr lang="en-US" sz="2800" dirty="0" smtClean="0"/>
              <a:t>increasing your Knowledge </a:t>
            </a:r>
            <a:r>
              <a:rPr lang="en-US" sz="2800" dirty="0"/>
              <a:t>and </a:t>
            </a:r>
            <a:r>
              <a:rPr lang="en-US" sz="2800" dirty="0" smtClean="0"/>
              <a:t>modifying your Action</a:t>
            </a:r>
            <a:r>
              <a:rPr lang="en-US" sz="2800" dirty="0"/>
              <a:t>s</a:t>
            </a:r>
            <a:r>
              <a:rPr lang="en-US" sz="2800" dirty="0" smtClean="0"/>
              <a:t>  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 descr="2651292564_1a012d7395_m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3764" y="1988254"/>
            <a:ext cx="3552780" cy="3552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73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A. Increasing Knowledge (2-part)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799"/>
            <a:ext cx="7498080" cy="5263201"/>
          </a:xfrm>
        </p:spPr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en-US" dirty="0" smtClean="0"/>
              <a:t>1. Self-Awareness</a:t>
            </a:r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Learning more about:</a:t>
            </a:r>
          </a:p>
          <a:p>
            <a:pPr lvl="0"/>
            <a:r>
              <a:rPr lang="en-US" b="1" dirty="0"/>
              <a:t>your social location</a:t>
            </a:r>
            <a:r>
              <a:rPr lang="en-US" dirty="0"/>
              <a:t> </a:t>
            </a:r>
            <a:r>
              <a:rPr lang="en-US" dirty="0" smtClean="0"/>
              <a:t>(race, gender, sexual orientation, socio-economic class)</a:t>
            </a:r>
            <a:endParaRPr lang="en-US" dirty="0"/>
          </a:p>
          <a:p>
            <a:pPr lvl="0"/>
            <a:r>
              <a:rPr lang="en-US" b="1" dirty="0"/>
              <a:t>family, social, cultural influences </a:t>
            </a:r>
            <a:r>
              <a:rPr lang="en-US" dirty="0"/>
              <a:t>on you</a:t>
            </a:r>
          </a:p>
          <a:p>
            <a:pPr lvl="0"/>
            <a:r>
              <a:rPr lang="en-US" b="1" dirty="0"/>
              <a:t>your beliefs about </a:t>
            </a:r>
            <a:r>
              <a:rPr lang="en-US" b="1" dirty="0" smtClean="0"/>
              <a:t>your social location </a:t>
            </a:r>
            <a:r>
              <a:rPr lang="en-US" dirty="0" smtClean="0"/>
              <a:t>(</a:t>
            </a:r>
            <a:r>
              <a:rPr lang="en-US" dirty="0"/>
              <a:t>including fears, hopes, wishes, expectations)</a:t>
            </a:r>
          </a:p>
          <a:p>
            <a:pPr lvl="0"/>
            <a:r>
              <a:rPr lang="en-US" b="1" dirty="0"/>
              <a:t>your beliefs about </a:t>
            </a:r>
            <a:r>
              <a:rPr lang="en-US" b="1" dirty="0" smtClean="0"/>
              <a:t>others’ social location </a:t>
            </a:r>
            <a:r>
              <a:rPr lang="en-US" dirty="0" smtClean="0"/>
              <a:t>(</a:t>
            </a:r>
            <a:r>
              <a:rPr lang="en-US" dirty="0"/>
              <a:t>including fears, hopes, wishes, expectations)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838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A. Increasing Knowledge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799"/>
            <a:ext cx="7498080" cy="5263201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en-US" dirty="0" smtClean="0"/>
              <a:t>2. Group and Structural Awareness</a:t>
            </a:r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Learning about:</a:t>
            </a:r>
            <a:endParaRPr lang="en-US" dirty="0"/>
          </a:p>
          <a:p>
            <a:pPr lvl="0"/>
            <a:r>
              <a:rPr lang="en-US" dirty="0"/>
              <a:t>oppression, power, privilege</a:t>
            </a:r>
          </a:p>
          <a:p>
            <a:pPr lvl="0"/>
            <a:r>
              <a:rPr lang="en-US" dirty="0"/>
              <a:t>specific “isms” and their intersection </a:t>
            </a:r>
          </a:p>
          <a:p>
            <a:pPr lvl="0"/>
            <a:r>
              <a:rPr lang="en-US" dirty="0"/>
              <a:t>structural vs. interpersonal inequities and power-dynamics </a:t>
            </a:r>
          </a:p>
          <a:p>
            <a:pPr lvl="0"/>
            <a:r>
              <a:rPr lang="en-US" dirty="0"/>
              <a:t>culture-specific information about other groups (including group-level history, preferences, beliefs, experiences)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2291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101</TotalTime>
  <Words>824</Words>
  <Application>Microsoft Office PowerPoint</Application>
  <PresentationFormat>On-screen Show (4:3)</PresentationFormat>
  <Paragraphs>98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Solstice</vt:lpstr>
      <vt:lpstr>Cultural Competence for Therapists and Professional Helpers</vt:lpstr>
      <vt:lpstr>Self Reflection</vt:lpstr>
      <vt:lpstr>Why cultural competence might matter in that setting </vt:lpstr>
      <vt:lpstr>PowerPoint Presentation</vt:lpstr>
      <vt:lpstr>PowerPoint Presentation</vt:lpstr>
      <vt:lpstr>They are also more likely to:</vt:lpstr>
      <vt:lpstr>But HOW do I do all this?</vt:lpstr>
      <vt:lpstr>A. Increasing Knowledge (2-part)</vt:lpstr>
      <vt:lpstr>A. Increasing Knowledge cont’d</vt:lpstr>
      <vt:lpstr>B. Modifying Actions (2-part)</vt:lpstr>
      <vt:lpstr>B. Modifying Actions cont’d</vt:lpstr>
      <vt:lpstr>Try it Out (5 Questions)</vt:lpstr>
      <vt:lpstr>PowerPoint Presentation</vt:lpstr>
      <vt:lpstr>PowerPoint Presentation</vt:lpstr>
      <vt:lpstr>PowerPoint Presentation</vt:lpstr>
      <vt:lpstr>PowerPoint Presentation</vt:lpstr>
      <vt:lpstr>Feedback!</vt:lpstr>
      <vt:lpstr>Further Resources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Cultural Competence for Professional Helpers</dc:title>
  <dc:creator>Elaine Shpungin</dc:creator>
  <cp:lastModifiedBy>Mikhail Lyubansky</cp:lastModifiedBy>
  <cp:revision>12</cp:revision>
  <dcterms:created xsi:type="dcterms:W3CDTF">2013-04-25T15:06:33Z</dcterms:created>
  <dcterms:modified xsi:type="dcterms:W3CDTF">2013-05-02T19:35:33Z</dcterms:modified>
</cp:coreProperties>
</file>