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74" r:id="rId4"/>
    <p:sldId id="262" r:id="rId5"/>
    <p:sldId id="264" r:id="rId6"/>
    <p:sldId id="270" r:id="rId7"/>
    <p:sldId id="257" r:id="rId8"/>
    <p:sldId id="271" r:id="rId9"/>
    <p:sldId id="265" r:id="rId10"/>
    <p:sldId id="268" r:id="rId11"/>
    <p:sldId id="267" r:id="rId12"/>
    <p:sldId id="263" r:id="rId13"/>
    <p:sldId id="272" r:id="rId14"/>
    <p:sldId id="260" r:id="rId15"/>
    <p:sldId id="273" r:id="rId16"/>
    <p:sldId id="269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196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755850-0088-0C4F-ADA4-D35A46B2495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DEB83-1CB0-C34A-B186-4E8CFD205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mforms.apa.org/apa/cli/interest/ethics1.cfm#principle_b" TargetMode="External"/><Relationship Id="rId2" Type="http://schemas.openxmlformats.org/officeDocument/2006/relationships/hyperlink" Target="https://memforms.apa.org/apa/cli/interest/ethics1.cfm#principle_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mforms.apa.org/apa/cli/interest/ethics1.cfm#principle_e" TargetMode="External"/><Relationship Id="rId5" Type="http://schemas.openxmlformats.org/officeDocument/2006/relationships/hyperlink" Target="https://memforms.apa.org/apa/cli/interest/ethics1.cfm#principle_d" TargetMode="External"/><Relationship Id="rId4" Type="http://schemas.openxmlformats.org/officeDocument/2006/relationships/hyperlink" Target="https://memforms.apa.org/apa/cli/interest/ethics1.cfm#principle_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31787"/>
            <a:ext cx="8228013" cy="1927225"/>
          </a:xfrm>
        </p:spPr>
        <p:txBody>
          <a:bodyPr/>
          <a:lstStyle/>
          <a:p>
            <a:r>
              <a:rPr lang="en-US" dirty="0" smtClean="0"/>
              <a:t>Ethical TRAPS</a:t>
            </a:r>
            <a:br>
              <a:rPr lang="en-US" dirty="0" smtClean="0"/>
            </a:br>
            <a:r>
              <a:rPr lang="en-US" dirty="0" smtClean="0"/>
              <a:t>in Psychotherapy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774576"/>
            <a:ext cx="8228013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Elaine Shpungin, Ph.D.</a:t>
            </a:r>
          </a:p>
          <a:p>
            <a:r>
              <a:rPr lang="en-US" sz="3200" dirty="0" smtClean="0"/>
              <a:t>Director of Conflict 180</a:t>
            </a:r>
          </a:p>
          <a:p>
            <a:endParaRPr lang="en-US" sz="3200" dirty="0" smtClean="0"/>
          </a:p>
          <a:p>
            <a:r>
              <a:rPr lang="en-US" sz="3200" dirty="0" smtClean="0"/>
              <a:t>(former Director of UIUC Psychological Services Center)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26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DECISION:</a:t>
            </a:r>
            <a:br>
              <a:rPr lang="en-US" dirty="0" smtClean="0"/>
            </a:br>
            <a:r>
              <a:rPr lang="en-US" dirty="0" smtClean="0"/>
              <a:t>To Warn or Not To Warn?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15259"/>
            <a:ext cx="7662864" cy="2677222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SERIOUS or LETHAL is the threat?</a:t>
            </a:r>
          </a:p>
          <a:p>
            <a:r>
              <a:rPr lang="en-US" sz="2800" dirty="0" smtClean="0"/>
              <a:t>How LIKELY is the threat?</a:t>
            </a:r>
          </a:p>
          <a:p>
            <a:r>
              <a:rPr lang="en-US" sz="2800" dirty="0" smtClean="0"/>
              <a:t>How FEASIBLE is the threat? (means?)</a:t>
            </a:r>
          </a:p>
          <a:p>
            <a:r>
              <a:rPr lang="en-US" sz="2800" dirty="0" smtClean="0"/>
              <a:t>How IMMINENT is the threat?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09015" y="5195417"/>
            <a:ext cx="72121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2013: Dr. </a:t>
            </a:r>
            <a:r>
              <a:rPr lang="en-US" sz="2800" dirty="0" err="1" smtClean="0">
                <a:solidFill>
                  <a:srgbClr val="FF6600"/>
                </a:solidFill>
              </a:rPr>
              <a:t>Bersoff</a:t>
            </a:r>
            <a:r>
              <a:rPr lang="en-US" sz="2800" dirty="0" smtClean="0">
                <a:solidFill>
                  <a:srgbClr val="FF6600"/>
                </a:solidFill>
              </a:rPr>
              <a:t> (then President of APA):</a:t>
            </a:r>
          </a:p>
          <a:p>
            <a:r>
              <a:rPr lang="en-US" sz="2800" dirty="0" err="1" smtClean="0">
                <a:solidFill>
                  <a:srgbClr val="FF6600"/>
                </a:solidFill>
              </a:rPr>
              <a:t>Tarassoff</a:t>
            </a:r>
            <a:r>
              <a:rPr lang="en-US" sz="2800" dirty="0" smtClean="0">
                <a:solidFill>
                  <a:srgbClr val="FF6600"/>
                </a:solidFill>
              </a:rPr>
              <a:t> laws leave too much ambiguity and judgment on therapist</a:t>
            </a:r>
          </a:p>
        </p:txBody>
      </p:sp>
    </p:spTree>
    <p:extLst>
      <p:ext uri="{BB962C8B-B14F-4D97-AF65-F5344CB8AC3E}">
        <p14:creationId xmlns:p14="http://schemas.microsoft.com/office/powerpoint/2010/main" val="41325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-94545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491600"/>
            <a:ext cx="8229599" cy="1709920"/>
          </a:xfrm>
        </p:spPr>
        <p:txBody>
          <a:bodyPr>
            <a:normAutofit fontScale="92500"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Client at PSC says he will cut off his ex-girlfriend’s new boyfriend’s private parts</a:t>
            </a:r>
          </a:p>
          <a:p>
            <a:pPr lvl="0">
              <a:buClrTx/>
            </a:pPr>
            <a:r>
              <a:rPr lang="en-US" sz="2800" dirty="0" smtClean="0">
                <a:solidFill>
                  <a:srgbClr val="FF6600"/>
                </a:solidFill>
              </a:rPr>
              <a:t>Client knows where new boyfriend lives in Chicago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0475" y="4348082"/>
            <a:ext cx="8229599" cy="2131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Client has physical condition that prevents him from driving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Client has phobia of public transportation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Client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has full-time caregiver during the day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100" y="783669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(Serious? Likely? Feasible? Imminent?)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7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3. Competence:</a:t>
            </a:r>
            <a:br>
              <a:rPr lang="en-US" sz="4000" dirty="0" smtClean="0"/>
            </a:br>
            <a:r>
              <a:rPr lang="en-US" sz="4000" i="1" dirty="0" smtClean="0"/>
              <a:t>False Memory Lawsuits 1990s</a:t>
            </a:r>
            <a:endParaRPr lang="en-US" sz="4000" i="1" dirty="0"/>
          </a:p>
        </p:txBody>
      </p:sp>
      <p:pic>
        <p:nvPicPr>
          <p:cNvPr id="4" name="Picture 3" descr="search_for_satan_front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00" y="2586494"/>
            <a:ext cx="5516465" cy="4137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2042" y="2198472"/>
            <a:ext cx="594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“The Search for Satan” Frontline (1997)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446" y="5911266"/>
            <a:ext cx="5513303" cy="800219"/>
          </a:xfrm>
          <a:prstGeom prst="rect">
            <a:avLst/>
          </a:prstGeom>
          <a:solidFill>
            <a:schemeClr val="bg1">
              <a:lumMod val="7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chemeClr val="bg1"/>
                </a:solidFill>
              </a:rPr>
              <a:t>Patricia Burges: Accusation of “False memories”; Settled for more than $10 M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4082" y="2796172"/>
            <a:ext cx="5186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What made lawsuit successful?</a:t>
            </a:r>
          </a:p>
        </p:txBody>
      </p:sp>
    </p:spTree>
    <p:extLst>
      <p:ext uri="{BB962C8B-B14F-4D97-AF65-F5344CB8AC3E}">
        <p14:creationId xmlns:p14="http://schemas.microsoft.com/office/powerpoint/2010/main" val="4264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198579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624709"/>
            <a:ext cx="8229599" cy="3908386"/>
          </a:xfrm>
        </p:spPr>
        <p:txBody>
          <a:bodyPr>
            <a:normAutofit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Dr. Malone is asked to supervise a student on a case when another therapist drops it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Dr. Malone will not have access to audio or video and has limited expertise in this area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If Malone does not take the case, the children on caseload will get NO CARE for many months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What would you advise Dr. Malone?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ward_rankin_sex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1" r="42571"/>
          <a:stretch/>
        </p:blipFill>
        <p:spPr>
          <a:xfrm>
            <a:off x="5147174" y="2576274"/>
            <a:ext cx="3103590" cy="2474432"/>
          </a:xfrm>
          <a:prstGeom prst="rect">
            <a:avLst/>
          </a:prstGeom>
        </p:spPr>
      </p:pic>
      <p:pic>
        <p:nvPicPr>
          <p:cNvPr id="6" name="Picture 5" descr="rankin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80" y="2753040"/>
            <a:ext cx="3835400" cy="2120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6967" y="5379278"/>
            <a:ext cx="7424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2013: The board concluded that he violated five regulations, including “engaging in verbal or physical behavior toward a client that is sexually seductive, demeaning or harassing,” having sexual intercourse with a client and endangering the client’s welfare “with sexual or other dual relations.”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n-US" sz="4000" dirty="0"/>
              <a:t>4</a:t>
            </a:r>
            <a:r>
              <a:rPr lang="en-US" sz="4000" dirty="0" smtClean="0"/>
              <a:t>. Sexual Intimacy &amp; Dual Relations</a:t>
            </a:r>
            <a:br>
              <a:rPr lang="en-US" sz="4000" dirty="0" smtClean="0"/>
            </a:br>
            <a:r>
              <a:rPr lang="en-US" sz="4000" i="1" dirty="0" smtClean="0"/>
              <a:t>Famous </a:t>
            </a:r>
            <a:r>
              <a:rPr lang="en-US" sz="4000" i="1" dirty="0" err="1" smtClean="0"/>
              <a:t>Psycholgist</a:t>
            </a:r>
            <a:r>
              <a:rPr lang="en-US" sz="4000" i="1" dirty="0" smtClean="0"/>
              <a:t> Loses License 2013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1357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198579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717306"/>
            <a:ext cx="8229599" cy="3544597"/>
          </a:xfrm>
        </p:spPr>
        <p:txBody>
          <a:bodyPr>
            <a:normAutofit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Dr. </a:t>
            </a:r>
            <a:r>
              <a:rPr lang="en-US" sz="2800" dirty="0" err="1" smtClean="0">
                <a:solidFill>
                  <a:srgbClr val="000000"/>
                </a:solidFill>
              </a:rPr>
              <a:t>Kristoff</a:t>
            </a:r>
            <a:r>
              <a:rPr lang="en-US" sz="2800" dirty="0" smtClean="0">
                <a:solidFill>
                  <a:srgbClr val="000000"/>
                </a:solidFill>
              </a:rPr>
              <a:t> finds out after two months of dating </a:t>
            </a:r>
            <a:r>
              <a:rPr lang="en-US" sz="2800" dirty="0" err="1" smtClean="0">
                <a:solidFill>
                  <a:srgbClr val="000000"/>
                </a:solidFill>
              </a:rPr>
              <a:t>Jacki</a:t>
            </a:r>
            <a:r>
              <a:rPr lang="en-US" sz="2800" dirty="0" smtClean="0">
                <a:solidFill>
                  <a:srgbClr val="000000"/>
                </a:solidFill>
              </a:rPr>
              <a:t> that she is the SISTER of a current client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Dr. </a:t>
            </a:r>
            <a:r>
              <a:rPr lang="en-US" sz="2800" dirty="0" err="1" smtClean="0">
                <a:solidFill>
                  <a:srgbClr val="000000"/>
                </a:solidFill>
              </a:rPr>
              <a:t>Kristoff</a:t>
            </a:r>
            <a:r>
              <a:rPr lang="en-US" sz="2800" dirty="0" smtClean="0">
                <a:solidFill>
                  <a:srgbClr val="000000"/>
                </a:solidFill>
              </a:rPr>
              <a:t> and </a:t>
            </a:r>
            <a:r>
              <a:rPr lang="en-US" sz="2800" dirty="0" err="1" smtClean="0">
                <a:solidFill>
                  <a:srgbClr val="000000"/>
                </a:solidFill>
              </a:rPr>
              <a:t>Jacki</a:t>
            </a:r>
            <a:r>
              <a:rPr lang="en-US" sz="2800" dirty="0" smtClean="0">
                <a:solidFill>
                  <a:srgbClr val="000000"/>
                </a:solidFill>
              </a:rPr>
              <a:t> believe they are in love and may want to get married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Dr. </a:t>
            </a:r>
            <a:r>
              <a:rPr lang="en-US" sz="2800" dirty="0" err="1" smtClean="0">
                <a:solidFill>
                  <a:srgbClr val="000000"/>
                </a:solidFill>
              </a:rPr>
              <a:t>Kristoff</a:t>
            </a:r>
            <a:r>
              <a:rPr lang="en-US" sz="2800" dirty="0" smtClean="0">
                <a:solidFill>
                  <a:srgbClr val="000000"/>
                </a:solidFill>
              </a:rPr>
              <a:t> also wants to be ethical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What would you advise Dr. </a:t>
            </a:r>
            <a:r>
              <a:rPr lang="en-US" sz="2800" dirty="0" err="1" smtClean="0">
                <a:solidFill>
                  <a:srgbClr val="FF6600"/>
                </a:solidFill>
              </a:rPr>
              <a:t>Kristoff</a:t>
            </a:r>
            <a:r>
              <a:rPr lang="en-US" sz="2800" dirty="0" smtClean="0">
                <a:solidFill>
                  <a:srgbClr val="FF6600"/>
                </a:solidFill>
              </a:rPr>
              <a:t>?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5</a:t>
            </a:r>
            <a:r>
              <a:rPr lang="en-US" sz="4000" dirty="0" smtClean="0"/>
              <a:t>. Documentation:</a:t>
            </a:r>
            <a:br>
              <a:rPr lang="en-US" sz="4000" dirty="0" smtClean="0"/>
            </a:br>
            <a:r>
              <a:rPr lang="en-US" sz="4000" i="1" dirty="0" smtClean="0"/>
              <a:t>The Razor 1980</a:t>
            </a:r>
            <a:endParaRPr lang="en-US" sz="4000" i="1" dirty="0"/>
          </a:p>
        </p:txBody>
      </p:sp>
      <p:sp>
        <p:nvSpPr>
          <p:cNvPr id="4" name="Rectangle 3"/>
          <p:cNvSpPr/>
          <p:nvPr/>
        </p:nvSpPr>
        <p:spPr>
          <a:xfrm>
            <a:off x="628173" y="2586566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smtClean="0"/>
              <a:t>Army Psychiatrist </a:t>
            </a:r>
            <a:r>
              <a:rPr lang="en-US" sz="2800" b="1" dirty="0"/>
              <a:t>Found Liable in </a:t>
            </a:r>
            <a:r>
              <a:rPr lang="en-US" sz="2800" b="1" dirty="0" smtClean="0"/>
              <a:t>Suicide Case</a:t>
            </a:r>
            <a:endParaRPr lang="en-US" sz="2800" dirty="0"/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/>
              <a:t>Dr</a:t>
            </a:r>
            <a:r>
              <a:rPr lang="en-US" sz="2400" dirty="0"/>
              <a:t>. </a:t>
            </a:r>
            <a:r>
              <a:rPr lang="en-US" sz="2400" dirty="0" err="1"/>
              <a:t>Hipolito</a:t>
            </a:r>
            <a:r>
              <a:rPr lang="en-US" sz="2400" dirty="0"/>
              <a:t>, </a:t>
            </a:r>
            <a:r>
              <a:rPr lang="en-US" sz="2400" dirty="0" smtClean="0"/>
              <a:t>army </a:t>
            </a:r>
            <a:r>
              <a:rPr lang="en-US" sz="2400" dirty="0"/>
              <a:t>psychiatrist, lost </a:t>
            </a:r>
            <a:r>
              <a:rPr lang="en-US" sz="2400" dirty="0" smtClean="0"/>
              <a:t>patient - Mr. </a:t>
            </a:r>
            <a:r>
              <a:rPr lang="en-US" sz="2400" dirty="0" err="1" smtClean="0"/>
              <a:t>Abille</a:t>
            </a:r>
            <a:r>
              <a:rPr lang="en-US" sz="2400" dirty="0" smtClean="0"/>
              <a:t> - to suicide</a:t>
            </a: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/>
              <a:t>Dr. </a:t>
            </a:r>
            <a:r>
              <a:rPr lang="en-US" sz="2400" dirty="0" err="1" smtClean="0"/>
              <a:t>Hipolito</a:t>
            </a:r>
            <a:r>
              <a:rPr lang="en-US" sz="2400" dirty="0" smtClean="0"/>
              <a:t> changed </a:t>
            </a:r>
            <a:r>
              <a:rPr lang="en-US" sz="2400" dirty="0"/>
              <a:t>Mr. </a:t>
            </a:r>
            <a:r>
              <a:rPr lang="en-US" sz="2400" dirty="0" err="1" smtClean="0"/>
              <a:t>Abille’s</a:t>
            </a:r>
            <a:r>
              <a:rPr lang="en-US" sz="2400" dirty="0" smtClean="0"/>
              <a:t> status to high risk ORALLY</a:t>
            </a: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/>
              <a:t>Without documentation, Mr. </a:t>
            </a:r>
            <a:r>
              <a:rPr lang="en-US" sz="2400" dirty="0" err="1" smtClean="0"/>
              <a:t>Abille</a:t>
            </a:r>
            <a:r>
              <a:rPr lang="en-US" sz="2400" dirty="0" smtClean="0"/>
              <a:t> received </a:t>
            </a:r>
            <a:r>
              <a:rPr lang="en-US" sz="2400" dirty="0"/>
              <a:t>permission </a:t>
            </a:r>
            <a:r>
              <a:rPr lang="en-US" sz="2400" dirty="0" smtClean="0"/>
              <a:t>from nurse to shave</a:t>
            </a: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/>
              <a:t>Mr</a:t>
            </a:r>
            <a:r>
              <a:rPr lang="en-US" sz="2400" dirty="0"/>
              <a:t>. </a:t>
            </a:r>
            <a:r>
              <a:rPr lang="en-US" sz="2400" dirty="0" err="1"/>
              <a:t>Abille</a:t>
            </a:r>
            <a:r>
              <a:rPr lang="en-US" sz="2400" dirty="0"/>
              <a:t> </a:t>
            </a:r>
            <a:r>
              <a:rPr lang="en-US" sz="2400" dirty="0" smtClean="0"/>
              <a:t>killed </a:t>
            </a:r>
            <a:r>
              <a:rPr lang="en-US" sz="2400" dirty="0"/>
              <a:t>himself with </a:t>
            </a:r>
            <a:r>
              <a:rPr lang="en-US" sz="2400" dirty="0" smtClean="0"/>
              <a:t>the razor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13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198579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607347"/>
            <a:ext cx="8229599" cy="3908386"/>
          </a:xfrm>
        </p:spPr>
        <p:txBody>
          <a:bodyPr>
            <a:normAutofit fontScale="92500"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You are seeing a couple for marital therapy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You always see them together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One of the spouses calls you on the phone and tells you she is cheating on her spouse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She begs you not to put the information in your notes because both spouses have access to the notes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What would you do?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elaine@conflict180.com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169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in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15" y="2646751"/>
            <a:ext cx="8536329" cy="376562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Moral Codes </a:t>
            </a:r>
            <a:r>
              <a:rPr lang="en-US" sz="2800" dirty="0" smtClean="0"/>
              <a:t>(e.g., religious, philosophical)</a:t>
            </a:r>
          </a:p>
          <a:p>
            <a:pPr marL="349250" lvl="1" indent="0">
              <a:spcAft>
                <a:spcPts val="1200"/>
              </a:spcAft>
              <a:buNone/>
            </a:pPr>
            <a:r>
              <a:rPr lang="en-US" sz="2600" dirty="0" smtClean="0"/>
              <a:t>Example: </a:t>
            </a:r>
            <a:r>
              <a:rPr lang="en-US" sz="2600" i="1" dirty="0" smtClean="0"/>
              <a:t>abortion</a:t>
            </a:r>
          </a:p>
          <a:p>
            <a:r>
              <a:rPr lang="en-US" sz="2800" b="1" dirty="0" smtClean="0"/>
              <a:t>Ethical Codes </a:t>
            </a:r>
            <a:r>
              <a:rPr lang="en-US" sz="2800" dirty="0" smtClean="0"/>
              <a:t>(American Psychological Association)</a:t>
            </a:r>
          </a:p>
          <a:p>
            <a:pPr marL="349250" lvl="1" indent="0">
              <a:spcAft>
                <a:spcPts val="1200"/>
              </a:spcAft>
              <a:buNone/>
            </a:pPr>
            <a:r>
              <a:rPr lang="en-US" sz="2600" dirty="0" smtClean="0"/>
              <a:t>Example: </a:t>
            </a:r>
            <a:r>
              <a:rPr lang="en-US" sz="2600" i="1" dirty="0" smtClean="0"/>
              <a:t>interrogation techniques</a:t>
            </a:r>
          </a:p>
          <a:p>
            <a:r>
              <a:rPr lang="en-US" sz="2800" b="1" dirty="0" smtClean="0"/>
              <a:t>Legal Codes </a:t>
            </a:r>
            <a:r>
              <a:rPr lang="en-US" sz="2800" dirty="0" smtClean="0"/>
              <a:t>(state and federal)</a:t>
            </a:r>
          </a:p>
          <a:p>
            <a:pPr marL="349250" lvl="1" indent="0">
              <a:buNone/>
            </a:pPr>
            <a:r>
              <a:rPr lang="en-US" sz="2600" dirty="0" smtClean="0"/>
              <a:t>Example: </a:t>
            </a:r>
            <a:r>
              <a:rPr lang="en-US" sz="2600" i="1" dirty="0" smtClean="0"/>
              <a:t>child abuse or neglect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3031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General Principles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587176"/>
            <a:ext cx="84333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Principle A: Beneficence and </a:t>
            </a:r>
            <a:r>
              <a:rPr lang="en-US" sz="2800" dirty="0" smtClean="0">
                <a:hlinkClick r:id="rId2"/>
              </a:rPr>
              <a:t>Nonmaleficence</a:t>
            </a:r>
            <a:endParaRPr lang="en-US" sz="2800" dirty="0" smtClean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hlinkClick r:id="rId3"/>
              </a:rPr>
              <a:t>Principle B: Fidelity and Responsibility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Principle </a:t>
            </a:r>
            <a:r>
              <a:rPr lang="en-US" sz="2800" dirty="0">
                <a:hlinkClick r:id="rId4"/>
              </a:rPr>
              <a:t>C: Integrity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Principle </a:t>
            </a:r>
            <a:r>
              <a:rPr lang="en-US" sz="2800" dirty="0">
                <a:hlinkClick r:id="rId5"/>
              </a:rPr>
              <a:t>D: Justice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Principle </a:t>
            </a:r>
            <a:r>
              <a:rPr lang="en-US" sz="2800" dirty="0">
                <a:hlinkClick r:id="rId6"/>
              </a:rPr>
              <a:t>E: Respect for People's Rights and Dignity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471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25" y="491703"/>
            <a:ext cx="8229600" cy="1143000"/>
          </a:xfrm>
        </p:spPr>
        <p:txBody>
          <a:bodyPr/>
          <a:lstStyle/>
          <a:p>
            <a:r>
              <a:rPr lang="en-US" sz="4000" dirty="0" smtClean="0"/>
              <a:t>Examples of</a:t>
            </a:r>
            <a:br>
              <a:rPr lang="en-US" sz="4000" dirty="0" smtClean="0"/>
            </a:br>
            <a:r>
              <a:rPr lang="en-US" sz="4000" dirty="0" smtClean="0"/>
              <a:t>Specific Principles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08" y="2694156"/>
            <a:ext cx="8802545" cy="33825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Informed Consent </a:t>
            </a:r>
            <a:r>
              <a:rPr lang="en-US" sz="2400" dirty="0" smtClean="0"/>
              <a:t>(High </a:t>
            </a:r>
            <a:r>
              <a:rPr lang="en-US" sz="2400" dirty="0"/>
              <a:t>r</a:t>
            </a:r>
            <a:r>
              <a:rPr lang="en-US" sz="2400" dirty="0" smtClean="0"/>
              <a:t>isk treatments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Privacy and Confidentiality </a:t>
            </a:r>
            <a:r>
              <a:rPr lang="en-US" sz="2400" dirty="0" smtClean="0"/>
              <a:t>(Laptop; Limits)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Boundaries of Competence </a:t>
            </a:r>
            <a:r>
              <a:rPr lang="en-US" sz="2400" dirty="0" smtClean="0"/>
              <a:t>(False </a:t>
            </a:r>
            <a:r>
              <a:rPr lang="en-US" sz="2400" dirty="0" smtClean="0"/>
              <a:t>memories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Sexual Intimacy and Dual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Record Keeping and Documentation </a:t>
            </a:r>
            <a:r>
              <a:rPr lang="en-US" sz="2400" dirty="0" smtClean="0"/>
              <a:t>(Suicide by </a:t>
            </a:r>
            <a:r>
              <a:rPr lang="en-US" sz="2400" dirty="0" smtClean="0"/>
              <a:t>razor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77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1. Informed Consent:</a:t>
            </a:r>
            <a:br>
              <a:rPr lang="en-US" sz="4000" dirty="0" smtClean="0"/>
            </a:br>
            <a:r>
              <a:rPr lang="en-US" sz="4000" i="1" dirty="0" smtClean="0"/>
              <a:t>Shock Therapy Lawsuits 1950s</a:t>
            </a:r>
            <a:endParaRPr lang="en-US" sz="4000" i="1" dirty="0"/>
          </a:p>
        </p:txBody>
      </p:sp>
      <p:pic>
        <p:nvPicPr>
          <p:cNvPr id="4" name="Picture 3" descr="Electro-Shock-Therapy-Sees-a-Resurgence_Sleuth_Journal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1" y="2300816"/>
            <a:ext cx="8525379" cy="43434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55842" y="6058001"/>
            <a:ext cx="289051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Photo: Sleuth Journal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241" y="2366165"/>
            <a:ext cx="315078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High risk of death &amp; injury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Benefits for some cases of severe depression and anxiety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False assurances made lawsuits successful</a:t>
            </a:r>
          </a:p>
        </p:txBody>
      </p:sp>
    </p:spTree>
    <p:extLst>
      <p:ext uri="{BB962C8B-B14F-4D97-AF65-F5344CB8AC3E}">
        <p14:creationId xmlns:p14="http://schemas.microsoft.com/office/powerpoint/2010/main" val="28520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198579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491600"/>
            <a:ext cx="8229599" cy="3908386"/>
          </a:xfrm>
        </p:spPr>
        <p:txBody>
          <a:bodyPr>
            <a:normAutofit lnSpcReduction="10000"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Trauma Focused CBT for kids involves telling the traumatic story many times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err="1" smtClean="0">
                <a:solidFill>
                  <a:srgbClr val="000000"/>
                </a:solidFill>
              </a:rPr>
              <a:t>Jeana</a:t>
            </a:r>
            <a:r>
              <a:rPr lang="en-US" sz="2800" dirty="0" smtClean="0">
                <a:solidFill>
                  <a:srgbClr val="000000"/>
                </a:solidFill>
              </a:rPr>
              <a:t> is 12 and has nightmares after a car accident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err="1" smtClean="0">
                <a:solidFill>
                  <a:srgbClr val="000000"/>
                </a:solidFill>
              </a:rPr>
              <a:t>Jeana’s</a:t>
            </a:r>
            <a:r>
              <a:rPr lang="en-US" sz="2800" dirty="0" smtClean="0">
                <a:solidFill>
                  <a:srgbClr val="000000"/>
                </a:solidFill>
              </a:rPr>
              <a:t> mom is Consenting to TFCBT on her behalf because </a:t>
            </a:r>
            <a:r>
              <a:rPr lang="en-US" sz="2800" dirty="0" err="1" smtClean="0">
                <a:solidFill>
                  <a:srgbClr val="000000"/>
                </a:solidFill>
              </a:rPr>
              <a:t>Jeana</a:t>
            </a:r>
            <a:r>
              <a:rPr lang="en-US" sz="2800" dirty="0" smtClean="0">
                <a:solidFill>
                  <a:srgbClr val="000000"/>
                </a:solidFill>
              </a:rPr>
              <a:t> is a minor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Has “informed consent happened?”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What would you advise </a:t>
            </a:r>
            <a:r>
              <a:rPr lang="en-US" sz="2800" dirty="0" err="1" smtClean="0">
                <a:solidFill>
                  <a:srgbClr val="FF6600"/>
                </a:solidFill>
              </a:rPr>
              <a:t>Jeana’s</a:t>
            </a:r>
            <a:r>
              <a:rPr lang="en-US" sz="2800" dirty="0" smtClean="0">
                <a:solidFill>
                  <a:srgbClr val="FF6600"/>
                </a:solidFill>
              </a:rPr>
              <a:t> therapist?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3259086"/>
            <a:ext cx="8509000" cy="3727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October </a:t>
            </a:r>
            <a:r>
              <a:rPr lang="en-US" dirty="0"/>
              <a:t>14, 2013</a:t>
            </a:r>
          </a:p>
          <a:p>
            <a:pPr marL="0" indent="0">
              <a:buNone/>
            </a:pPr>
            <a:r>
              <a:rPr lang="en-US" sz="3600" b="1" dirty="0" smtClean="0"/>
              <a:t>Prostitute </a:t>
            </a:r>
            <a:r>
              <a:rPr lang="en-US" sz="3600" b="1" dirty="0"/>
              <a:t>takes laptop</a:t>
            </a:r>
            <a:r>
              <a:rPr lang="en-US" sz="3600" b="1" dirty="0" smtClean="0"/>
              <a:t>, psychologist </a:t>
            </a:r>
            <a:r>
              <a:rPr lang="en-US" sz="3600" b="1" dirty="0"/>
              <a:t>loses license</a:t>
            </a:r>
            <a:endParaRPr lang="en-US" sz="3600" dirty="0"/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state has suspended the license of a Gig Harbor psychologist </a:t>
            </a:r>
            <a:r>
              <a:rPr lang="en-US" sz="2800" dirty="0" smtClean="0"/>
              <a:t>(</a:t>
            </a:r>
            <a:r>
              <a:rPr lang="en-US" sz="2800" dirty="0"/>
              <a:t>Sunil </a:t>
            </a:r>
            <a:r>
              <a:rPr lang="en-US" sz="2800" dirty="0" err="1"/>
              <a:t>Kakar</a:t>
            </a:r>
            <a:r>
              <a:rPr lang="en-US" sz="2800" dirty="0"/>
              <a:t>, </a:t>
            </a:r>
            <a:r>
              <a:rPr lang="en-US" sz="2800" dirty="0" smtClean="0"/>
              <a:t>46) after </a:t>
            </a:r>
            <a:r>
              <a:rPr lang="en-US" sz="2800" dirty="0"/>
              <a:t>a prostitute allegedly took his laptop containing personal information of 652 clients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5" y="2342863"/>
            <a:ext cx="5486400" cy="8185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n-US" sz="4000" dirty="0" smtClean="0"/>
              <a:t>2a. Confidentiality (Adults):</a:t>
            </a:r>
            <a:br>
              <a:rPr lang="en-US" sz="4000" dirty="0" smtClean="0"/>
            </a:br>
            <a:r>
              <a:rPr lang="en-US" sz="4000" i="1" dirty="0" smtClean="0"/>
              <a:t>The Stolen Laptop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9992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75" y="198579"/>
            <a:ext cx="8686800" cy="11430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5" y="2491600"/>
            <a:ext cx="8229599" cy="3908386"/>
          </a:xfrm>
        </p:spPr>
        <p:txBody>
          <a:bodyPr>
            <a:normAutofit/>
          </a:bodyPr>
          <a:lstStyle/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Keith is a therapist at Carle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Keith needs to finish a report before </a:t>
            </a:r>
            <a:r>
              <a:rPr lang="en-US" sz="2800" dirty="0" smtClean="0">
                <a:solidFill>
                  <a:srgbClr val="000000"/>
                </a:solidFill>
              </a:rPr>
              <a:t>his session </a:t>
            </a:r>
            <a:r>
              <a:rPr lang="en-US" sz="2800" dirty="0" smtClean="0">
                <a:solidFill>
                  <a:srgbClr val="000000"/>
                </a:solidFill>
              </a:rPr>
              <a:t>with </a:t>
            </a:r>
            <a:r>
              <a:rPr lang="en-US" sz="2800" dirty="0" smtClean="0">
                <a:solidFill>
                  <a:srgbClr val="000000"/>
                </a:solidFill>
              </a:rPr>
              <a:t>a client </a:t>
            </a:r>
            <a:r>
              <a:rPr lang="en-US" sz="2800" dirty="0" smtClean="0">
                <a:solidFill>
                  <a:srgbClr val="000000"/>
                </a:solidFill>
              </a:rPr>
              <a:t>tomorrow morning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000000"/>
                </a:solidFill>
              </a:rPr>
              <a:t>Keith wants to take </a:t>
            </a:r>
            <a:r>
              <a:rPr lang="en-US" sz="2800" dirty="0" smtClean="0">
                <a:solidFill>
                  <a:srgbClr val="000000"/>
                </a:solidFill>
              </a:rPr>
              <a:t>a </a:t>
            </a:r>
            <a:r>
              <a:rPr lang="en-US" sz="2800" dirty="0" smtClean="0">
                <a:solidFill>
                  <a:srgbClr val="000000"/>
                </a:solidFill>
              </a:rPr>
              <a:t>copy of DE-IDENTIFIED report home on his </a:t>
            </a:r>
            <a:r>
              <a:rPr lang="en-US" sz="2800" dirty="0" smtClean="0">
                <a:solidFill>
                  <a:srgbClr val="000000"/>
                </a:solidFill>
              </a:rPr>
              <a:t>jump-drive </a:t>
            </a:r>
            <a:r>
              <a:rPr lang="en-US" sz="2800" dirty="0" smtClean="0">
                <a:solidFill>
                  <a:srgbClr val="000000"/>
                </a:solidFill>
              </a:rPr>
              <a:t>to finish</a:t>
            </a:r>
          </a:p>
          <a:p>
            <a:pPr lvl="0">
              <a:buClrTx/>
              <a:buFont typeface="Wingdings" charset="2"/>
              <a:buChar char="S"/>
            </a:pPr>
            <a:r>
              <a:rPr lang="en-US" sz="2800" dirty="0" smtClean="0">
                <a:solidFill>
                  <a:srgbClr val="FF6600"/>
                </a:solidFill>
              </a:rPr>
              <a:t>What would you advise Keith?</a:t>
            </a:r>
            <a:endParaRPr lang="en-US" sz="28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rassoff case podd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5" y="4054383"/>
            <a:ext cx="1982098" cy="21257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2b. Limits to Confidentiality</a:t>
            </a:r>
            <a:br>
              <a:rPr lang="en-US" sz="4000" dirty="0" smtClean="0"/>
            </a:br>
            <a:r>
              <a:rPr lang="en-US" sz="4000" i="1" dirty="0" err="1" smtClean="0"/>
              <a:t>Tarasoff</a:t>
            </a:r>
            <a:r>
              <a:rPr lang="en-US" sz="4000" i="1" dirty="0" smtClean="0"/>
              <a:t> vs. U of California 1976</a:t>
            </a:r>
            <a:endParaRPr lang="en-US" sz="4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0163" y="6131258"/>
            <a:ext cx="2055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Prosenjit</a:t>
            </a:r>
            <a:r>
              <a:rPr lang="en-US" dirty="0" smtClean="0"/>
              <a:t> </a:t>
            </a:r>
            <a:r>
              <a:rPr lang="en-US" dirty="0" err="1" smtClean="0"/>
              <a:t>Poddar</a:t>
            </a:r>
            <a:endParaRPr lang="en-US" dirty="0" smtClean="0"/>
          </a:p>
          <a:p>
            <a:pPr algn="ctr"/>
            <a:r>
              <a:rPr lang="en-US" dirty="0" smtClean="0"/>
              <a:t>1969</a:t>
            </a:r>
            <a:endParaRPr lang="en-US" dirty="0"/>
          </a:p>
        </p:txBody>
      </p:sp>
      <p:pic>
        <p:nvPicPr>
          <p:cNvPr id="9" name="Picture 8" descr="Tatiana Tarassoff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0"/>
          <a:stretch/>
        </p:blipFill>
        <p:spPr>
          <a:xfrm>
            <a:off x="2515742" y="4120945"/>
            <a:ext cx="1879425" cy="19858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95718" y="6144190"/>
            <a:ext cx="187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Tatiana </a:t>
            </a:r>
            <a:r>
              <a:rPr lang="en-US" dirty="0" err="1" smtClean="0"/>
              <a:t>Tarasoff</a:t>
            </a:r>
            <a:endParaRPr lang="en-US" dirty="0" smtClean="0"/>
          </a:p>
          <a:p>
            <a:pPr algn="ctr"/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85983" y="6193044"/>
            <a:ext cx="2233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Dr. Lawrence Moore</a:t>
            </a:r>
          </a:p>
          <a:p>
            <a:pPr algn="ctr"/>
            <a:r>
              <a:rPr lang="en-US" dirty="0" smtClean="0"/>
              <a:t>2013 </a:t>
            </a:r>
            <a:endParaRPr lang="en-US" dirty="0"/>
          </a:p>
        </p:txBody>
      </p:sp>
      <p:pic>
        <p:nvPicPr>
          <p:cNvPr id="12" name="Picture 11" descr="Dr Moore Teresoff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6" r="13282"/>
          <a:stretch/>
        </p:blipFill>
        <p:spPr>
          <a:xfrm>
            <a:off x="4836089" y="4084760"/>
            <a:ext cx="1660881" cy="2095352"/>
          </a:xfrm>
          <a:prstGeom prst="rect">
            <a:avLst/>
          </a:prstGeom>
        </p:spPr>
      </p:pic>
      <p:pic>
        <p:nvPicPr>
          <p:cNvPr id="13" name="Picture 12" descr="poddar toda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283" y="4072091"/>
            <a:ext cx="1413968" cy="21209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07583" y="6185672"/>
            <a:ext cx="1706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Prosenjit</a:t>
            </a:r>
            <a:r>
              <a:rPr lang="en-US" dirty="0" smtClean="0"/>
              <a:t> </a:t>
            </a:r>
            <a:r>
              <a:rPr lang="en-US" dirty="0" err="1" smtClean="0"/>
              <a:t>Podar</a:t>
            </a:r>
            <a:endParaRPr lang="en-US" dirty="0" smtClean="0"/>
          </a:p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1800" y="2296184"/>
            <a:ext cx="8478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Poddar</a:t>
            </a:r>
            <a:r>
              <a:rPr lang="en-US" sz="2400" dirty="0" smtClean="0"/>
              <a:t> Told therapist he wanted to kill </a:t>
            </a:r>
            <a:r>
              <a:rPr lang="en-US" sz="2400" dirty="0" err="1" smtClean="0"/>
              <a:t>Tarasoff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Therapist informed police AND tried to hospitalize </a:t>
            </a:r>
            <a:r>
              <a:rPr lang="en-US" sz="2400" dirty="0" err="1" smtClean="0"/>
              <a:t>Poddar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Murdered </a:t>
            </a:r>
            <a:r>
              <a:rPr lang="en-US" sz="2400" dirty="0" err="1" smtClean="0"/>
              <a:t>Tarasoff</a:t>
            </a:r>
            <a:r>
              <a:rPr lang="en-US" sz="2400" dirty="0" smtClean="0"/>
              <a:t> after stalking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Family sued therapist &amp;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7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189</TotalTime>
  <Words>779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Genesis</vt:lpstr>
      <vt:lpstr>Ethical TRAPS in Psychotherapy</vt:lpstr>
      <vt:lpstr>Ethics in Psychotherapy</vt:lpstr>
      <vt:lpstr>APA General Principles</vt:lpstr>
      <vt:lpstr>Examples of Specific Principles </vt:lpstr>
      <vt:lpstr>1. Informed Consent: Shock Therapy Lawsuits 1950s</vt:lpstr>
      <vt:lpstr>What Would You Do?</vt:lpstr>
      <vt:lpstr>2a. Confidentiality (Adults): The Stolen Laptop</vt:lpstr>
      <vt:lpstr>What Would You Do?</vt:lpstr>
      <vt:lpstr>2b. Limits to Confidentiality Tarasoff vs. U of California 1976</vt:lpstr>
      <vt:lpstr>MAKING THE DECISION: To Warn or Not To Warn?</vt:lpstr>
      <vt:lpstr>What Would You Do?</vt:lpstr>
      <vt:lpstr>3. Competence: False Memory Lawsuits 1990s</vt:lpstr>
      <vt:lpstr>What Would You Do?</vt:lpstr>
      <vt:lpstr>4. Sexual Intimacy &amp; Dual Relations Famous Psycholgist Loses License 2013</vt:lpstr>
      <vt:lpstr>What Would You Do?</vt:lpstr>
      <vt:lpstr>5. Documentation: The Razor 1980</vt:lpstr>
      <vt:lpstr>What Would You Do?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TRAPS in Psychotherapy</dc:title>
  <dc:creator>Elaine Shpungin</dc:creator>
  <cp:lastModifiedBy>Mikhail Lyubansky</cp:lastModifiedBy>
  <cp:revision>88</cp:revision>
  <dcterms:created xsi:type="dcterms:W3CDTF">2017-02-02T15:16:17Z</dcterms:created>
  <dcterms:modified xsi:type="dcterms:W3CDTF">2017-02-07T17:24:30Z</dcterms:modified>
</cp:coreProperties>
</file>