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1" r:id="rId3"/>
    <p:sldId id="274" r:id="rId4"/>
    <p:sldId id="262" r:id="rId5"/>
    <p:sldId id="264" r:id="rId6"/>
    <p:sldId id="270" r:id="rId7"/>
    <p:sldId id="257" r:id="rId8"/>
    <p:sldId id="271" r:id="rId9"/>
    <p:sldId id="265" r:id="rId10"/>
    <p:sldId id="268" r:id="rId11"/>
    <p:sldId id="267" r:id="rId12"/>
    <p:sldId id="263" r:id="rId13"/>
    <p:sldId id="272" r:id="rId14"/>
    <p:sldId id="260" r:id="rId15"/>
    <p:sldId id="273" r:id="rId16"/>
    <p:sldId id="269" r:id="rId17"/>
    <p:sldId id="275" r:id="rId18"/>
    <p:sldId id="276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65" d="100"/>
          <a:sy n="165" d="100"/>
        </p:scale>
        <p:origin x="-1968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17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5850-0088-0C4F-ADA4-D35A46B24952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DEB83-1CB0-C34A-B186-4E8CFD2057B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5850-0088-0C4F-ADA4-D35A46B24952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DEB83-1CB0-C34A-B186-4E8CFD2057B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2755850-0088-0C4F-ADA4-D35A46B24952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DEB83-1CB0-C34A-B186-4E8CFD2057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2755850-0088-0C4F-ADA4-D35A46B24952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DEB83-1CB0-C34A-B186-4E8CFD2057B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2755850-0088-0C4F-ADA4-D35A46B24952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DEB83-1CB0-C34A-B186-4E8CFD2057B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>
            <a:lvl5pPr>
              <a:defRPr/>
            </a:lvl5pPr>
            <a:lvl6pPr marL="1719072">
              <a:defRPr/>
            </a:lvl6pPr>
            <a:lvl7pPr marL="1719072">
              <a:defRPr/>
            </a:lvl7pPr>
            <a:lvl8pPr marL="1719072">
              <a:defRPr/>
            </a:lvl8pPr>
            <a:lvl9pPr marL="1719072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5850-0088-0C4F-ADA4-D35A46B24952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DEB83-1CB0-C34A-B186-4E8CFD2057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5850-0088-0C4F-ADA4-D35A46B24952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DEB83-1CB0-C34A-B186-4E8CFD2057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5850-0088-0C4F-ADA4-D35A46B24952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DEB83-1CB0-C34A-B186-4E8CFD2057B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5850-0088-0C4F-ADA4-D35A46B24952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DEB83-1CB0-C34A-B186-4E8CFD2057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2755850-0088-0C4F-ADA4-D35A46B24952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8999" y="6356350"/>
            <a:ext cx="14462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ADDEB83-1CB0-C34A-B186-4E8CFD2057B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tabLst/>
              <a:defRPr sz="1600"/>
            </a:lvl6pPr>
            <a:lvl7pPr marL="2173288" indent="-227013">
              <a:tabLst/>
              <a:defRPr sz="1600"/>
            </a:lvl7pPr>
            <a:lvl8pPr marL="2398713" indent="-227013">
              <a:tabLst/>
              <a:defRPr sz="1600"/>
            </a:lvl8pPr>
            <a:lvl9pPr marL="2625725" indent="-227013">
              <a:tabLst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5850-0088-0C4F-ADA4-D35A46B24952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DEB83-1CB0-C34A-B186-4E8CFD2057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5850-0088-0C4F-ADA4-D35A46B24952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DEB83-1CB0-C34A-B186-4E8CFD2057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5850-0088-0C4F-ADA4-D35A46B24952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DEB83-1CB0-C34A-B186-4E8CFD2057B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5850-0088-0C4F-ADA4-D35A46B24952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DEB83-1CB0-C34A-B186-4E8CFD2057B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5850-0088-0C4F-ADA4-D35A46B24952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DEB83-1CB0-C34A-B186-4E8CFD2057B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5850-0088-0C4F-ADA4-D35A46B24952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DEB83-1CB0-C34A-B186-4E8CFD2057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775" y="2770094"/>
            <a:ext cx="7662864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2755850-0088-0C4F-ADA4-D35A46B24952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ADDEB83-1CB0-C34A-B186-4E8CFD2057B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" pitchFamily="2" charset="2"/>
        <a:buChar char="S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mforms.apa.org/apa/cli/interest/ethics1.cfm#principle_b" TargetMode="External"/><Relationship Id="rId2" Type="http://schemas.openxmlformats.org/officeDocument/2006/relationships/hyperlink" Target="https://memforms.apa.org/apa/cli/interest/ethics1.cfm#principle_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mforms.apa.org/apa/cli/interest/ethics1.cfm#principle_e" TargetMode="External"/><Relationship Id="rId5" Type="http://schemas.openxmlformats.org/officeDocument/2006/relationships/hyperlink" Target="https://memforms.apa.org/apa/cli/interest/ethics1.cfm#principle_d" TargetMode="External"/><Relationship Id="rId4" Type="http://schemas.openxmlformats.org/officeDocument/2006/relationships/hyperlink" Target="https://memforms.apa.org/apa/cli/interest/ethics1.cfm#principle_c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331787"/>
            <a:ext cx="8228013" cy="1927225"/>
          </a:xfrm>
        </p:spPr>
        <p:txBody>
          <a:bodyPr/>
          <a:lstStyle/>
          <a:p>
            <a:r>
              <a:rPr lang="en-US" dirty="0" smtClean="0"/>
              <a:t>Ethical TRAPS</a:t>
            </a:r>
            <a:br>
              <a:rPr lang="en-US" dirty="0" smtClean="0"/>
            </a:br>
            <a:r>
              <a:rPr lang="en-US" dirty="0" smtClean="0"/>
              <a:t>in Psychotherapy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2774576"/>
            <a:ext cx="8228013" cy="1066800"/>
          </a:xfrm>
        </p:spPr>
        <p:txBody>
          <a:bodyPr>
            <a:noAutofit/>
          </a:bodyPr>
          <a:lstStyle/>
          <a:p>
            <a:r>
              <a:rPr lang="en-US" sz="3200" dirty="0" smtClean="0"/>
              <a:t>Elaine Shpungin, Ph.D.</a:t>
            </a:r>
          </a:p>
          <a:p>
            <a:r>
              <a:rPr lang="en-US" sz="3200" dirty="0" smtClean="0"/>
              <a:t>Director of Conflict 180</a:t>
            </a:r>
          </a:p>
          <a:p>
            <a:endParaRPr lang="en-US" sz="3200" dirty="0" smtClean="0"/>
          </a:p>
          <a:p>
            <a:r>
              <a:rPr lang="en-US" sz="3200" dirty="0" smtClean="0"/>
              <a:t>(former Director of UIUC Psychological Services Center)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0260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THE DECISION:</a:t>
            </a:r>
            <a:br>
              <a:rPr lang="en-US" dirty="0" smtClean="0"/>
            </a:br>
            <a:r>
              <a:rPr lang="en-US" dirty="0" smtClean="0"/>
              <a:t>To Warn or Not To Warn?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15259"/>
            <a:ext cx="7662864" cy="2677222"/>
          </a:xfrm>
        </p:spPr>
        <p:txBody>
          <a:bodyPr>
            <a:noAutofit/>
          </a:bodyPr>
          <a:lstStyle/>
          <a:p>
            <a:r>
              <a:rPr lang="en-US" sz="2800" dirty="0" smtClean="0"/>
              <a:t>How SERIOUS or LETHAL is the threat?</a:t>
            </a:r>
          </a:p>
          <a:p>
            <a:r>
              <a:rPr lang="en-US" sz="2800" dirty="0" smtClean="0"/>
              <a:t>How LIKELY is the threat?</a:t>
            </a:r>
          </a:p>
          <a:p>
            <a:r>
              <a:rPr lang="en-US" sz="2800" dirty="0" smtClean="0"/>
              <a:t>How FEASIBLE is the threat? (means?)</a:t>
            </a:r>
          </a:p>
          <a:p>
            <a:r>
              <a:rPr lang="en-US" sz="2800" dirty="0" smtClean="0"/>
              <a:t>How IMMINENT is the threat?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1109015" y="5195417"/>
            <a:ext cx="721215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6600"/>
                </a:solidFill>
              </a:rPr>
              <a:t>2013: Dr. </a:t>
            </a:r>
            <a:r>
              <a:rPr lang="en-US" sz="2800" dirty="0" err="1" smtClean="0">
                <a:solidFill>
                  <a:srgbClr val="FF6600"/>
                </a:solidFill>
              </a:rPr>
              <a:t>Bersoff</a:t>
            </a:r>
            <a:r>
              <a:rPr lang="en-US" sz="2800" dirty="0" smtClean="0">
                <a:solidFill>
                  <a:srgbClr val="FF6600"/>
                </a:solidFill>
              </a:rPr>
              <a:t> (then President of APA):</a:t>
            </a:r>
          </a:p>
          <a:p>
            <a:r>
              <a:rPr lang="en-US" sz="2800" dirty="0" err="1" smtClean="0">
                <a:solidFill>
                  <a:srgbClr val="FF6600"/>
                </a:solidFill>
              </a:rPr>
              <a:t>Tarassoff</a:t>
            </a:r>
            <a:r>
              <a:rPr lang="en-US" sz="2800" dirty="0" smtClean="0">
                <a:solidFill>
                  <a:srgbClr val="FF6600"/>
                </a:solidFill>
              </a:rPr>
              <a:t> laws leave too much ambiguity and judgment on therapist</a:t>
            </a:r>
          </a:p>
        </p:txBody>
      </p:sp>
    </p:spTree>
    <p:extLst>
      <p:ext uri="{BB962C8B-B14F-4D97-AF65-F5344CB8AC3E}">
        <p14:creationId xmlns:p14="http://schemas.microsoft.com/office/powerpoint/2010/main" val="4132538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375" y="-94545"/>
            <a:ext cx="8686800" cy="1143000"/>
          </a:xfrm>
        </p:spPr>
        <p:txBody>
          <a:bodyPr/>
          <a:lstStyle/>
          <a:p>
            <a:r>
              <a:rPr lang="en-US" dirty="0" smtClean="0"/>
              <a:t>What Would You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0475" y="2491600"/>
            <a:ext cx="8229599" cy="1709920"/>
          </a:xfrm>
        </p:spPr>
        <p:txBody>
          <a:bodyPr>
            <a:normAutofit fontScale="92500"/>
          </a:bodyPr>
          <a:lstStyle/>
          <a:p>
            <a:pPr lvl="0">
              <a:buClrTx/>
              <a:buFont typeface="Wingdings" charset="2"/>
              <a:buChar char="S"/>
            </a:pPr>
            <a:r>
              <a:rPr lang="en-US" sz="2800" dirty="0" smtClean="0">
                <a:solidFill>
                  <a:srgbClr val="FF6600"/>
                </a:solidFill>
              </a:rPr>
              <a:t>Client at PSC says he will cut off his ex-girlfriend’s new boyfriend’s private parts</a:t>
            </a:r>
          </a:p>
          <a:p>
            <a:pPr lvl="0">
              <a:buClrTx/>
            </a:pPr>
            <a:r>
              <a:rPr lang="en-US" sz="2800" dirty="0" smtClean="0">
                <a:solidFill>
                  <a:srgbClr val="FF6600"/>
                </a:solidFill>
              </a:rPr>
              <a:t>Client knows where new boyfriend lives in Chicago</a:t>
            </a:r>
            <a:endParaRPr lang="en-US" sz="2800" dirty="0">
              <a:solidFill>
                <a:srgbClr val="FF6600"/>
              </a:solidFill>
            </a:endParaRP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0475" y="4348082"/>
            <a:ext cx="8229599" cy="213102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" pitchFamily="2" charset="2"/>
              <a:buChar char="S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90000"/>
              <a:buFont typeface="Wingdings" pitchFamily="2" charset="2"/>
              <a:buChar char="S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" pitchFamily="2" charset="2"/>
              <a:buChar char="S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90000"/>
              <a:buFont typeface="Wingdings" pitchFamily="2" charset="2"/>
              <a:buChar char="S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" pitchFamily="2" charset="2"/>
              <a:buChar char="S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90000"/>
              <a:buFont typeface="Wingdings" pitchFamily="2" charset="2"/>
              <a:buChar char="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Char char="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90000"/>
              <a:buFont typeface="Wingdings" pitchFamily="2" charset="2"/>
              <a:buChar char="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Char char="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</a:rPr>
              <a:t>Client has physical condition that prevents him from driving</a:t>
            </a:r>
          </a:p>
          <a:p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</a:rPr>
              <a:t>Client has phobia of public transportation</a:t>
            </a:r>
          </a:p>
          <a:p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</a:rPr>
              <a:t>Client </a:t>
            </a:r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</a:rPr>
              <a:t>has full-time caregiver during the day</a:t>
            </a:r>
          </a:p>
          <a:p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21100" y="783669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(Serious? Likely? Feasible? Imminent?)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5715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3. Competence:</a:t>
            </a:r>
            <a:br>
              <a:rPr lang="en-US" sz="4000" dirty="0" smtClean="0"/>
            </a:br>
            <a:r>
              <a:rPr lang="en-US" sz="4000" i="1" dirty="0" smtClean="0"/>
              <a:t>False Memory Lawsuits 1990s</a:t>
            </a:r>
            <a:endParaRPr lang="en-US" sz="4000" i="1" dirty="0"/>
          </a:p>
        </p:txBody>
      </p:sp>
      <p:pic>
        <p:nvPicPr>
          <p:cNvPr id="4" name="Picture 3" descr="search_for_satan_frontlin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5100" y="2586494"/>
            <a:ext cx="5516465" cy="413734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12042" y="2198472"/>
            <a:ext cx="5942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FF"/>
                </a:solidFill>
              </a:rPr>
              <a:t>“The Search for Satan” Frontline (1997)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40446" y="5911266"/>
            <a:ext cx="5513303" cy="800219"/>
          </a:xfrm>
          <a:prstGeom prst="rect">
            <a:avLst/>
          </a:prstGeom>
          <a:solidFill>
            <a:schemeClr val="bg1">
              <a:lumMod val="75000"/>
              <a:alpha val="5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300" b="1" dirty="0" smtClean="0">
                <a:solidFill>
                  <a:schemeClr val="bg1"/>
                </a:solidFill>
              </a:rPr>
              <a:t>Patricia Burges: Accusation of “False memories”; Settled for more than $10 M</a:t>
            </a:r>
            <a:endParaRPr lang="en-US" sz="2300" b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04082" y="2796172"/>
            <a:ext cx="51860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FFFF"/>
                </a:solidFill>
              </a:rPr>
              <a:t>What made lawsuit successful?</a:t>
            </a:r>
          </a:p>
        </p:txBody>
      </p:sp>
    </p:spTree>
    <p:extLst>
      <p:ext uri="{BB962C8B-B14F-4D97-AF65-F5344CB8AC3E}">
        <p14:creationId xmlns:p14="http://schemas.microsoft.com/office/powerpoint/2010/main" val="426400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375" y="198579"/>
            <a:ext cx="8686800" cy="1143000"/>
          </a:xfrm>
        </p:spPr>
        <p:txBody>
          <a:bodyPr/>
          <a:lstStyle/>
          <a:p>
            <a:r>
              <a:rPr lang="en-US" dirty="0" smtClean="0"/>
              <a:t>What Would You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0475" y="2624709"/>
            <a:ext cx="8229599" cy="3908386"/>
          </a:xfrm>
        </p:spPr>
        <p:txBody>
          <a:bodyPr>
            <a:normAutofit/>
          </a:bodyPr>
          <a:lstStyle/>
          <a:p>
            <a:pPr lvl="0">
              <a:buClrTx/>
              <a:buFont typeface="Wingdings" charset="2"/>
              <a:buChar char="S"/>
            </a:pPr>
            <a:r>
              <a:rPr lang="en-US" sz="2800" dirty="0" smtClean="0">
                <a:solidFill>
                  <a:srgbClr val="000000"/>
                </a:solidFill>
              </a:rPr>
              <a:t>Dr. Malone is asked to supervise a student on a case when another therapist drops it</a:t>
            </a:r>
          </a:p>
          <a:p>
            <a:pPr lvl="0">
              <a:buClrTx/>
              <a:buFont typeface="Wingdings" charset="2"/>
              <a:buChar char="S"/>
            </a:pPr>
            <a:r>
              <a:rPr lang="en-US" sz="2800" dirty="0" smtClean="0">
                <a:solidFill>
                  <a:srgbClr val="000000"/>
                </a:solidFill>
              </a:rPr>
              <a:t>Dr. Malone will not have access to audio or video and has limited expertise in this area</a:t>
            </a:r>
          </a:p>
          <a:p>
            <a:pPr lvl="0">
              <a:buClrTx/>
              <a:buFont typeface="Wingdings" charset="2"/>
              <a:buChar char="S"/>
            </a:pPr>
            <a:r>
              <a:rPr lang="en-US" sz="2800" dirty="0" smtClean="0">
                <a:solidFill>
                  <a:srgbClr val="000000"/>
                </a:solidFill>
              </a:rPr>
              <a:t>If Malone does not take the case, the children on caseload will get NO CARE for many months</a:t>
            </a:r>
          </a:p>
          <a:p>
            <a:pPr lvl="0">
              <a:buClrTx/>
              <a:buFont typeface="Wingdings" charset="2"/>
              <a:buChar char="S"/>
            </a:pPr>
            <a:r>
              <a:rPr lang="en-US" sz="2800" dirty="0" smtClean="0">
                <a:solidFill>
                  <a:srgbClr val="FF6600"/>
                </a:solidFill>
              </a:rPr>
              <a:t>What would you advise Dr. Malone?</a:t>
            </a:r>
            <a:endParaRPr lang="en-US" sz="2800" dirty="0">
              <a:solidFill>
                <a:srgbClr val="FF66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62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oward_rankin_sex1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601" r="42571"/>
          <a:stretch/>
        </p:blipFill>
        <p:spPr>
          <a:xfrm>
            <a:off x="5147174" y="2576274"/>
            <a:ext cx="3103590" cy="2474432"/>
          </a:xfrm>
          <a:prstGeom prst="rect">
            <a:avLst/>
          </a:prstGeom>
        </p:spPr>
      </p:pic>
      <p:pic>
        <p:nvPicPr>
          <p:cNvPr id="6" name="Picture 5" descr="rankin2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80" y="2753040"/>
            <a:ext cx="3835400" cy="21209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46967" y="5379278"/>
            <a:ext cx="74247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2013: The board concluded that he violated five regulations, including “engaging in verbal or physical behavior toward a client that is sexually seductive, demeaning or harassing,” having sexual intercourse with a client and endangering the client’s welfare “with sexual or other dual relations.”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</p:spPr>
        <p:txBody>
          <a:bodyPr/>
          <a:lstStyle/>
          <a:p>
            <a:r>
              <a:rPr lang="en-US" sz="4000" dirty="0"/>
              <a:t>4</a:t>
            </a:r>
            <a:r>
              <a:rPr lang="en-US" sz="4000" dirty="0" smtClean="0"/>
              <a:t>. Sexual Intimacy &amp; Dual Relations</a:t>
            </a:r>
            <a:br>
              <a:rPr lang="en-US" sz="4000" dirty="0" smtClean="0"/>
            </a:br>
            <a:r>
              <a:rPr lang="en-US" sz="4000" i="1" dirty="0" smtClean="0"/>
              <a:t>Famous </a:t>
            </a:r>
            <a:r>
              <a:rPr lang="en-US" sz="4000" i="1" dirty="0" err="1" smtClean="0"/>
              <a:t>Psycholgist</a:t>
            </a:r>
            <a:r>
              <a:rPr lang="en-US" sz="4000" i="1" dirty="0" smtClean="0"/>
              <a:t> Loses License 2013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2613577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375" y="198579"/>
            <a:ext cx="8686800" cy="1143000"/>
          </a:xfrm>
        </p:spPr>
        <p:txBody>
          <a:bodyPr/>
          <a:lstStyle/>
          <a:p>
            <a:r>
              <a:rPr lang="en-US" dirty="0" smtClean="0"/>
              <a:t>What Would You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0475" y="2717306"/>
            <a:ext cx="8229599" cy="3544597"/>
          </a:xfrm>
        </p:spPr>
        <p:txBody>
          <a:bodyPr>
            <a:normAutofit/>
          </a:bodyPr>
          <a:lstStyle/>
          <a:p>
            <a:pPr lvl="0">
              <a:buClrTx/>
              <a:buFont typeface="Wingdings" charset="2"/>
              <a:buChar char="S"/>
            </a:pPr>
            <a:r>
              <a:rPr lang="en-US" sz="2800" dirty="0" smtClean="0">
                <a:solidFill>
                  <a:srgbClr val="000000"/>
                </a:solidFill>
              </a:rPr>
              <a:t>Dr. </a:t>
            </a:r>
            <a:r>
              <a:rPr lang="en-US" sz="2800" dirty="0" err="1" smtClean="0">
                <a:solidFill>
                  <a:srgbClr val="000000"/>
                </a:solidFill>
              </a:rPr>
              <a:t>Kristoff</a:t>
            </a:r>
            <a:r>
              <a:rPr lang="en-US" sz="2800" dirty="0" smtClean="0">
                <a:solidFill>
                  <a:srgbClr val="000000"/>
                </a:solidFill>
              </a:rPr>
              <a:t> finds out after two months of dating </a:t>
            </a:r>
            <a:r>
              <a:rPr lang="en-US" sz="2800" dirty="0" err="1" smtClean="0">
                <a:solidFill>
                  <a:srgbClr val="000000"/>
                </a:solidFill>
              </a:rPr>
              <a:t>Jacki</a:t>
            </a:r>
            <a:r>
              <a:rPr lang="en-US" sz="2800" dirty="0" smtClean="0">
                <a:solidFill>
                  <a:srgbClr val="000000"/>
                </a:solidFill>
              </a:rPr>
              <a:t> that she is the SISTER of a current client</a:t>
            </a:r>
          </a:p>
          <a:p>
            <a:pPr lvl="0">
              <a:buClrTx/>
              <a:buFont typeface="Wingdings" charset="2"/>
              <a:buChar char="S"/>
            </a:pPr>
            <a:r>
              <a:rPr lang="en-US" sz="2800" dirty="0" smtClean="0">
                <a:solidFill>
                  <a:srgbClr val="000000"/>
                </a:solidFill>
              </a:rPr>
              <a:t>Dr. </a:t>
            </a:r>
            <a:r>
              <a:rPr lang="en-US" sz="2800" dirty="0" err="1" smtClean="0">
                <a:solidFill>
                  <a:srgbClr val="000000"/>
                </a:solidFill>
              </a:rPr>
              <a:t>Kristoff</a:t>
            </a:r>
            <a:r>
              <a:rPr lang="en-US" sz="2800" dirty="0" smtClean="0">
                <a:solidFill>
                  <a:srgbClr val="000000"/>
                </a:solidFill>
              </a:rPr>
              <a:t> and </a:t>
            </a:r>
            <a:r>
              <a:rPr lang="en-US" sz="2800" dirty="0" err="1" smtClean="0">
                <a:solidFill>
                  <a:srgbClr val="000000"/>
                </a:solidFill>
              </a:rPr>
              <a:t>Jacki</a:t>
            </a:r>
            <a:r>
              <a:rPr lang="en-US" sz="2800" dirty="0" smtClean="0">
                <a:solidFill>
                  <a:srgbClr val="000000"/>
                </a:solidFill>
              </a:rPr>
              <a:t> believe they are in love and may want to get married</a:t>
            </a:r>
          </a:p>
          <a:p>
            <a:pPr lvl="0">
              <a:buClrTx/>
              <a:buFont typeface="Wingdings" charset="2"/>
              <a:buChar char="S"/>
            </a:pPr>
            <a:r>
              <a:rPr lang="en-US" sz="2800" dirty="0" smtClean="0">
                <a:solidFill>
                  <a:srgbClr val="000000"/>
                </a:solidFill>
              </a:rPr>
              <a:t>Dr. </a:t>
            </a:r>
            <a:r>
              <a:rPr lang="en-US" sz="2800" dirty="0" err="1" smtClean="0">
                <a:solidFill>
                  <a:srgbClr val="000000"/>
                </a:solidFill>
              </a:rPr>
              <a:t>Kristoff</a:t>
            </a:r>
            <a:r>
              <a:rPr lang="en-US" sz="2800" dirty="0" smtClean="0">
                <a:solidFill>
                  <a:srgbClr val="000000"/>
                </a:solidFill>
              </a:rPr>
              <a:t> also wants to be ethical</a:t>
            </a:r>
          </a:p>
          <a:p>
            <a:pPr lvl="0">
              <a:buClrTx/>
              <a:buFont typeface="Wingdings" charset="2"/>
              <a:buChar char="S"/>
            </a:pPr>
            <a:r>
              <a:rPr lang="en-US" sz="2800" dirty="0" smtClean="0">
                <a:solidFill>
                  <a:srgbClr val="FF6600"/>
                </a:solidFill>
              </a:rPr>
              <a:t>What would you advise Dr. </a:t>
            </a:r>
            <a:r>
              <a:rPr lang="en-US" sz="2800" dirty="0" err="1" smtClean="0">
                <a:solidFill>
                  <a:srgbClr val="FF6600"/>
                </a:solidFill>
              </a:rPr>
              <a:t>Kristoff</a:t>
            </a:r>
            <a:r>
              <a:rPr lang="en-US" sz="2800" dirty="0" smtClean="0">
                <a:solidFill>
                  <a:srgbClr val="FF6600"/>
                </a:solidFill>
              </a:rPr>
              <a:t>?</a:t>
            </a:r>
            <a:endParaRPr lang="en-US" sz="2800" dirty="0">
              <a:solidFill>
                <a:srgbClr val="FF66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47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5</a:t>
            </a:r>
            <a:r>
              <a:rPr lang="en-US" sz="4000" dirty="0" smtClean="0"/>
              <a:t>. Documentation:</a:t>
            </a:r>
            <a:br>
              <a:rPr lang="en-US" sz="4000" dirty="0" smtClean="0"/>
            </a:br>
            <a:r>
              <a:rPr lang="en-US" sz="4000" i="1" dirty="0" smtClean="0"/>
              <a:t>The Razor 1980</a:t>
            </a:r>
            <a:endParaRPr lang="en-US" sz="4000" i="1" dirty="0"/>
          </a:p>
        </p:txBody>
      </p:sp>
      <p:sp>
        <p:nvSpPr>
          <p:cNvPr id="4" name="Rectangle 3"/>
          <p:cNvSpPr/>
          <p:nvPr/>
        </p:nvSpPr>
        <p:spPr>
          <a:xfrm>
            <a:off x="628173" y="2586566"/>
            <a:ext cx="82296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800" b="1" dirty="0" smtClean="0"/>
              <a:t>Army Psychiatrist </a:t>
            </a:r>
            <a:r>
              <a:rPr lang="en-US" sz="2800" b="1" dirty="0"/>
              <a:t>Found Liable in </a:t>
            </a:r>
            <a:r>
              <a:rPr lang="en-US" sz="2800" b="1" dirty="0" smtClean="0"/>
              <a:t>Suicide Case</a:t>
            </a:r>
            <a:endParaRPr lang="en-US" sz="2800" dirty="0"/>
          </a:p>
          <a:p>
            <a:pPr marL="457200" indent="-457200">
              <a:spcAft>
                <a:spcPts val="1800"/>
              </a:spcAft>
              <a:buFont typeface="Arial"/>
              <a:buChar char="•"/>
            </a:pPr>
            <a:r>
              <a:rPr lang="en-US" sz="2400" dirty="0" smtClean="0"/>
              <a:t>Dr</a:t>
            </a:r>
            <a:r>
              <a:rPr lang="en-US" sz="2400" dirty="0"/>
              <a:t>. </a:t>
            </a:r>
            <a:r>
              <a:rPr lang="en-US" sz="2400" dirty="0" err="1"/>
              <a:t>Hipolito</a:t>
            </a:r>
            <a:r>
              <a:rPr lang="en-US" sz="2400" dirty="0"/>
              <a:t>, </a:t>
            </a:r>
            <a:r>
              <a:rPr lang="en-US" sz="2400" dirty="0" smtClean="0"/>
              <a:t>army </a:t>
            </a:r>
            <a:r>
              <a:rPr lang="en-US" sz="2400" dirty="0"/>
              <a:t>psychiatrist, lost </a:t>
            </a:r>
            <a:r>
              <a:rPr lang="en-US" sz="2400" dirty="0" smtClean="0"/>
              <a:t>patient - Mr. </a:t>
            </a:r>
            <a:r>
              <a:rPr lang="en-US" sz="2400" dirty="0" err="1" smtClean="0"/>
              <a:t>Abille</a:t>
            </a:r>
            <a:r>
              <a:rPr lang="en-US" sz="2400" dirty="0" smtClean="0"/>
              <a:t> - to suicide</a:t>
            </a:r>
          </a:p>
          <a:p>
            <a:pPr marL="457200" indent="-457200">
              <a:spcAft>
                <a:spcPts val="1800"/>
              </a:spcAft>
              <a:buFont typeface="Arial"/>
              <a:buChar char="•"/>
            </a:pPr>
            <a:r>
              <a:rPr lang="en-US" sz="2400" dirty="0" smtClean="0"/>
              <a:t>Dr. </a:t>
            </a:r>
            <a:r>
              <a:rPr lang="en-US" sz="2400" dirty="0" err="1" smtClean="0"/>
              <a:t>Hipolito</a:t>
            </a:r>
            <a:r>
              <a:rPr lang="en-US" sz="2400" dirty="0" smtClean="0"/>
              <a:t> changed </a:t>
            </a:r>
            <a:r>
              <a:rPr lang="en-US" sz="2400" dirty="0"/>
              <a:t>Mr. </a:t>
            </a:r>
            <a:r>
              <a:rPr lang="en-US" sz="2400" dirty="0" err="1" smtClean="0"/>
              <a:t>Abille’s</a:t>
            </a:r>
            <a:r>
              <a:rPr lang="en-US" sz="2400" dirty="0" smtClean="0"/>
              <a:t> status to high risk ORALLY</a:t>
            </a:r>
          </a:p>
          <a:p>
            <a:pPr marL="457200" indent="-457200">
              <a:spcAft>
                <a:spcPts val="1800"/>
              </a:spcAft>
              <a:buFont typeface="Arial"/>
              <a:buChar char="•"/>
            </a:pPr>
            <a:r>
              <a:rPr lang="en-US" sz="2400" dirty="0" smtClean="0"/>
              <a:t>Without documentation, Mr. </a:t>
            </a:r>
            <a:r>
              <a:rPr lang="en-US" sz="2400" dirty="0" err="1" smtClean="0"/>
              <a:t>Abille</a:t>
            </a:r>
            <a:r>
              <a:rPr lang="en-US" sz="2400" dirty="0" smtClean="0"/>
              <a:t> received </a:t>
            </a:r>
            <a:r>
              <a:rPr lang="en-US" sz="2400" dirty="0"/>
              <a:t>permission </a:t>
            </a:r>
            <a:r>
              <a:rPr lang="en-US" sz="2400" dirty="0" smtClean="0"/>
              <a:t>from nurse to shave</a:t>
            </a:r>
          </a:p>
          <a:p>
            <a:pPr marL="457200" indent="-457200">
              <a:spcAft>
                <a:spcPts val="1800"/>
              </a:spcAft>
              <a:buFont typeface="Arial"/>
              <a:buChar char="•"/>
            </a:pPr>
            <a:r>
              <a:rPr lang="en-US" sz="2400" dirty="0" smtClean="0"/>
              <a:t>Mr</a:t>
            </a:r>
            <a:r>
              <a:rPr lang="en-US" sz="2400" dirty="0"/>
              <a:t>. </a:t>
            </a:r>
            <a:r>
              <a:rPr lang="en-US" sz="2400" dirty="0" err="1"/>
              <a:t>Abille</a:t>
            </a:r>
            <a:r>
              <a:rPr lang="en-US" sz="2400" dirty="0"/>
              <a:t> </a:t>
            </a:r>
            <a:r>
              <a:rPr lang="en-US" sz="2400" dirty="0" smtClean="0"/>
              <a:t>killed </a:t>
            </a:r>
            <a:r>
              <a:rPr lang="en-US" sz="2400" dirty="0"/>
              <a:t>himself with </a:t>
            </a:r>
            <a:r>
              <a:rPr lang="en-US" sz="2400" dirty="0" smtClean="0"/>
              <a:t>the razor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6136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375" y="198579"/>
            <a:ext cx="8686800" cy="1143000"/>
          </a:xfrm>
        </p:spPr>
        <p:txBody>
          <a:bodyPr/>
          <a:lstStyle/>
          <a:p>
            <a:r>
              <a:rPr lang="en-US" dirty="0" smtClean="0"/>
              <a:t>What Would You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0475" y="2607347"/>
            <a:ext cx="8229599" cy="3908386"/>
          </a:xfrm>
        </p:spPr>
        <p:txBody>
          <a:bodyPr>
            <a:normAutofit fontScale="92500"/>
          </a:bodyPr>
          <a:lstStyle/>
          <a:p>
            <a:pPr lvl="0">
              <a:buClrTx/>
              <a:buFont typeface="Wingdings" charset="2"/>
              <a:buChar char="S"/>
            </a:pPr>
            <a:r>
              <a:rPr lang="en-US" sz="2800" dirty="0" smtClean="0">
                <a:solidFill>
                  <a:srgbClr val="000000"/>
                </a:solidFill>
              </a:rPr>
              <a:t>You are seeing a couple for marital therapy</a:t>
            </a:r>
          </a:p>
          <a:p>
            <a:pPr lvl="0">
              <a:buClrTx/>
              <a:buFont typeface="Wingdings" charset="2"/>
              <a:buChar char="S"/>
            </a:pPr>
            <a:r>
              <a:rPr lang="en-US" sz="2800" dirty="0" smtClean="0">
                <a:solidFill>
                  <a:srgbClr val="000000"/>
                </a:solidFill>
              </a:rPr>
              <a:t>You always see them together</a:t>
            </a:r>
          </a:p>
          <a:p>
            <a:pPr lvl="0">
              <a:buClrTx/>
              <a:buFont typeface="Wingdings" charset="2"/>
              <a:buChar char="S"/>
            </a:pPr>
            <a:r>
              <a:rPr lang="en-US" sz="2800" dirty="0" smtClean="0">
                <a:solidFill>
                  <a:srgbClr val="000000"/>
                </a:solidFill>
              </a:rPr>
              <a:t>One of the spouses calls you on the phone and tells you she is cheating on her spouse</a:t>
            </a:r>
          </a:p>
          <a:p>
            <a:pPr lvl="0">
              <a:buClrTx/>
              <a:buFont typeface="Wingdings" charset="2"/>
              <a:buChar char="S"/>
            </a:pPr>
            <a:r>
              <a:rPr lang="en-US" sz="2800" dirty="0" smtClean="0">
                <a:solidFill>
                  <a:srgbClr val="000000"/>
                </a:solidFill>
              </a:rPr>
              <a:t>She begs you not to put the information in your notes because both spouses have access to the notes</a:t>
            </a:r>
          </a:p>
          <a:p>
            <a:pPr lvl="0">
              <a:buClrTx/>
              <a:buFont typeface="Wingdings" charset="2"/>
              <a:buChar char="S"/>
            </a:pPr>
            <a:r>
              <a:rPr lang="en-US" sz="2800" dirty="0" smtClean="0">
                <a:solidFill>
                  <a:srgbClr val="FF6600"/>
                </a:solidFill>
              </a:rPr>
              <a:t>What would you do?</a:t>
            </a:r>
            <a:endParaRPr lang="en-US" sz="2800" dirty="0">
              <a:solidFill>
                <a:srgbClr val="FF66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83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elaine@conflict180.com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01696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Ethics in Psychotherapy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815" y="2646751"/>
            <a:ext cx="8536329" cy="3765623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Moral Codes </a:t>
            </a:r>
            <a:r>
              <a:rPr lang="en-US" sz="2800" dirty="0" smtClean="0"/>
              <a:t>(e.g., religious, philosophical)</a:t>
            </a:r>
          </a:p>
          <a:p>
            <a:pPr marL="349250" lvl="1" indent="0">
              <a:spcAft>
                <a:spcPts val="1200"/>
              </a:spcAft>
              <a:buNone/>
            </a:pPr>
            <a:r>
              <a:rPr lang="en-US" sz="2600" dirty="0" smtClean="0"/>
              <a:t>Example: </a:t>
            </a:r>
            <a:r>
              <a:rPr lang="en-US" sz="2600" i="1" dirty="0" smtClean="0"/>
              <a:t>abortion</a:t>
            </a:r>
          </a:p>
          <a:p>
            <a:r>
              <a:rPr lang="en-US" sz="2800" b="1" dirty="0" smtClean="0"/>
              <a:t>Ethical Codes </a:t>
            </a:r>
            <a:r>
              <a:rPr lang="en-US" sz="2800" dirty="0" smtClean="0"/>
              <a:t>(American Psychological Association)</a:t>
            </a:r>
          </a:p>
          <a:p>
            <a:pPr marL="349250" lvl="1" indent="0">
              <a:spcAft>
                <a:spcPts val="1200"/>
              </a:spcAft>
              <a:buNone/>
            </a:pPr>
            <a:r>
              <a:rPr lang="en-US" sz="2600" dirty="0" smtClean="0"/>
              <a:t>Example: </a:t>
            </a:r>
            <a:r>
              <a:rPr lang="en-US" sz="2600" i="1" dirty="0" smtClean="0"/>
              <a:t>interrogation techniques</a:t>
            </a:r>
          </a:p>
          <a:p>
            <a:r>
              <a:rPr lang="en-US" sz="2800" b="1" dirty="0" smtClean="0"/>
              <a:t>Legal Codes </a:t>
            </a:r>
            <a:r>
              <a:rPr lang="en-US" sz="2800" dirty="0" smtClean="0"/>
              <a:t>(state and federal)</a:t>
            </a:r>
          </a:p>
          <a:p>
            <a:pPr marL="349250" lvl="1" indent="0">
              <a:buNone/>
            </a:pPr>
            <a:r>
              <a:rPr lang="en-US" sz="2600" dirty="0" smtClean="0"/>
              <a:t>Example: </a:t>
            </a:r>
            <a:r>
              <a:rPr lang="en-US" sz="2600" i="1" dirty="0" smtClean="0"/>
              <a:t>child abuse or neglect</a:t>
            </a:r>
            <a:endParaRPr lang="en-US" sz="2600" i="1" dirty="0"/>
          </a:p>
        </p:txBody>
      </p:sp>
    </p:spTree>
    <p:extLst>
      <p:ext uri="{BB962C8B-B14F-4D97-AF65-F5344CB8AC3E}">
        <p14:creationId xmlns:p14="http://schemas.microsoft.com/office/powerpoint/2010/main" val="130313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 General Principles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2587176"/>
            <a:ext cx="843339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hlinkClick r:id="rId2"/>
              </a:rPr>
              <a:t>Principle A: Beneficence and </a:t>
            </a:r>
            <a:r>
              <a:rPr lang="en-US" sz="2800" dirty="0" smtClean="0">
                <a:hlinkClick r:id="rId2"/>
              </a:rPr>
              <a:t>Nonmaleficence</a:t>
            </a:r>
            <a:endParaRPr lang="en-US" sz="2800" dirty="0" smtClean="0"/>
          </a:p>
          <a:p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>
                <a:hlinkClick r:id="rId3"/>
              </a:rPr>
              <a:t>Principle B: Fidelity and Responsibility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 smtClean="0"/>
          </a:p>
          <a:p>
            <a:r>
              <a:rPr lang="en-US" sz="2800" dirty="0" smtClean="0">
                <a:hlinkClick r:id="rId4"/>
              </a:rPr>
              <a:t>Principle </a:t>
            </a:r>
            <a:r>
              <a:rPr lang="en-US" sz="2800" dirty="0">
                <a:hlinkClick r:id="rId4"/>
              </a:rPr>
              <a:t>C: Integrity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 smtClean="0"/>
          </a:p>
          <a:p>
            <a:r>
              <a:rPr lang="en-US" sz="2800" dirty="0" smtClean="0">
                <a:hlinkClick r:id="rId5"/>
              </a:rPr>
              <a:t>Principle </a:t>
            </a:r>
            <a:r>
              <a:rPr lang="en-US" sz="2800" dirty="0">
                <a:hlinkClick r:id="rId5"/>
              </a:rPr>
              <a:t>D: Justice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 smtClean="0"/>
          </a:p>
          <a:p>
            <a:r>
              <a:rPr lang="en-US" sz="2800" dirty="0" smtClean="0">
                <a:hlinkClick r:id="rId6"/>
              </a:rPr>
              <a:t>Principle </a:t>
            </a:r>
            <a:r>
              <a:rPr lang="en-US" sz="2800" dirty="0">
                <a:hlinkClick r:id="rId6"/>
              </a:rPr>
              <a:t>E: Respect for People's Rights and Dignity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44716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925" y="491703"/>
            <a:ext cx="8229600" cy="1143000"/>
          </a:xfrm>
        </p:spPr>
        <p:txBody>
          <a:bodyPr/>
          <a:lstStyle/>
          <a:p>
            <a:r>
              <a:rPr lang="en-US" sz="4000" dirty="0" smtClean="0"/>
              <a:t>Examples of</a:t>
            </a:r>
            <a:br>
              <a:rPr lang="en-US" sz="4000" dirty="0" smtClean="0"/>
            </a:br>
            <a:r>
              <a:rPr lang="en-US" sz="4000" dirty="0" smtClean="0"/>
              <a:t>Specific Principles</a:t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408" y="2694156"/>
            <a:ext cx="8802545" cy="338255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Informed Consent </a:t>
            </a:r>
            <a:r>
              <a:rPr lang="en-US" sz="2400" dirty="0" smtClean="0"/>
              <a:t>(High </a:t>
            </a:r>
            <a:r>
              <a:rPr lang="en-US" sz="2400" dirty="0"/>
              <a:t>r</a:t>
            </a:r>
            <a:r>
              <a:rPr lang="en-US" sz="2400" dirty="0" smtClean="0"/>
              <a:t>isk treatments</a:t>
            </a:r>
            <a:r>
              <a:rPr lang="en-US" sz="240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Privacy and Confidentiality </a:t>
            </a:r>
            <a:r>
              <a:rPr lang="en-US" sz="2400" dirty="0" smtClean="0"/>
              <a:t>(Laptop; Limits)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Boundaries of Competence </a:t>
            </a:r>
            <a:r>
              <a:rPr lang="en-US" sz="2400" dirty="0" smtClean="0"/>
              <a:t>(False </a:t>
            </a:r>
            <a:r>
              <a:rPr lang="en-US" sz="2400" dirty="0" smtClean="0"/>
              <a:t>memories</a:t>
            </a:r>
            <a:r>
              <a:rPr lang="en-US" sz="240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Sexual Intimacy and Dual Relationships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Record Keeping and Documentation </a:t>
            </a:r>
            <a:r>
              <a:rPr lang="en-US" sz="2400" dirty="0" smtClean="0"/>
              <a:t>(Suicide by </a:t>
            </a:r>
            <a:r>
              <a:rPr lang="en-US" sz="2400" dirty="0" smtClean="0"/>
              <a:t>razor</a:t>
            </a:r>
            <a:r>
              <a:rPr lang="en-US" sz="2400" dirty="0" smtClean="0"/>
              <a:t>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4779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1. Informed Consent:</a:t>
            </a:r>
            <a:br>
              <a:rPr lang="en-US" sz="4000" dirty="0" smtClean="0"/>
            </a:br>
            <a:r>
              <a:rPr lang="en-US" sz="4000" i="1" dirty="0" smtClean="0"/>
              <a:t>Shock Therapy Lawsuits 1950s</a:t>
            </a:r>
            <a:endParaRPr lang="en-US" sz="4000" i="1" dirty="0"/>
          </a:p>
        </p:txBody>
      </p:sp>
      <p:pic>
        <p:nvPicPr>
          <p:cNvPr id="4" name="Picture 3" descr="Electro-Shock-Therapy-Sees-a-Resurgence_Sleuth_Journal_201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241" y="2300816"/>
            <a:ext cx="8525379" cy="434344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755842" y="6058001"/>
            <a:ext cx="2890511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Photo: Sleuth Journal 2013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47241" y="2366165"/>
            <a:ext cx="3150789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sz="2800" dirty="0" smtClean="0">
                <a:solidFill>
                  <a:srgbClr val="FFFFFF"/>
                </a:solidFill>
              </a:rPr>
              <a:t>High risk of death &amp; injury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sz="2800" dirty="0" smtClean="0">
                <a:solidFill>
                  <a:srgbClr val="FFFFFF"/>
                </a:solidFill>
              </a:rPr>
              <a:t>Benefits for some cases of severe depression and anxiety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sz="2800" dirty="0" smtClean="0">
                <a:solidFill>
                  <a:srgbClr val="FFFFFF"/>
                </a:solidFill>
              </a:rPr>
              <a:t>False assurances made lawsuits successful</a:t>
            </a:r>
          </a:p>
        </p:txBody>
      </p:sp>
    </p:spTree>
    <p:extLst>
      <p:ext uri="{BB962C8B-B14F-4D97-AF65-F5344CB8AC3E}">
        <p14:creationId xmlns:p14="http://schemas.microsoft.com/office/powerpoint/2010/main" val="285204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375" y="198579"/>
            <a:ext cx="8686800" cy="1143000"/>
          </a:xfrm>
        </p:spPr>
        <p:txBody>
          <a:bodyPr/>
          <a:lstStyle/>
          <a:p>
            <a:r>
              <a:rPr lang="en-US" dirty="0" smtClean="0"/>
              <a:t>What Would You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0475" y="2491600"/>
            <a:ext cx="8229599" cy="3908386"/>
          </a:xfrm>
        </p:spPr>
        <p:txBody>
          <a:bodyPr>
            <a:normAutofit lnSpcReduction="10000"/>
          </a:bodyPr>
          <a:lstStyle/>
          <a:p>
            <a:pPr lvl="0">
              <a:buClrTx/>
              <a:buFont typeface="Wingdings" charset="2"/>
              <a:buChar char="S"/>
            </a:pPr>
            <a:r>
              <a:rPr lang="en-US" sz="2800" dirty="0" smtClean="0">
                <a:solidFill>
                  <a:srgbClr val="000000"/>
                </a:solidFill>
              </a:rPr>
              <a:t>Trauma Focused CBT for kids involves telling the traumatic story many times</a:t>
            </a:r>
          </a:p>
          <a:p>
            <a:pPr lvl="0">
              <a:buClrTx/>
              <a:buFont typeface="Wingdings" charset="2"/>
              <a:buChar char="S"/>
            </a:pPr>
            <a:r>
              <a:rPr lang="en-US" sz="2800" dirty="0" err="1" smtClean="0">
                <a:solidFill>
                  <a:srgbClr val="000000"/>
                </a:solidFill>
              </a:rPr>
              <a:t>Jeana</a:t>
            </a:r>
            <a:r>
              <a:rPr lang="en-US" sz="2800" dirty="0" smtClean="0">
                <a:solidFill>
                  <a:srgbClr val="000000"/>
                </a:solidFill>
              </a:rPr>
              <a:t> is 12 and has nightmares after a car accident</a:t>
            </a:r>
          </a:p>
          <a:p>
            <a:pPr lvl="0">
              <a:buClrTx/>
              <a:buFont typeface="Wingdings" charset="2"/>
              <a:buChar char="S"/>
            </a:pPr>
            <a:r>
              <a:rPr lang="en-US" sz="2800" dirty="0" err="1" smtClean="0">
                <a:solidFill>
                  <a:srgbClr val="000000"/>
                </a:solidFill>
              </a:rPr>
              <a:t>Jeana’s</a:t>
            </a:r>
            <a:r>
              <a:rPr lang="en-US" sz="2800" dirty="0" smtClean="0">
                <a:solidFill>
                  <a:srgbClr val="000000"/>
                </a:solidFill>
              </a:rPr>
              <a:t> mom is Consenting to TFCBT on her behalf because </a:t>
            </a:r>
            <a:r>
              <a:rPr lang="en-US" sz="2800" dirty="0" err="1" smtClean="0">
                <a:solidFill>
                  <a:srgbClr val="000000"/>
                </a:solidFill>
              </a:rPr>
              <a:t>Jeana</a:t>
            </a:r>
            <a:r>
              <a:rPr lang="en-US" sz="2800" dirty="0" smtClean="0">
                <a:solidFill>
                  <a:srgbClr val="000000"/>
                </a:solidFill>
              </a:rPr>
              <a:t> is a minor</a:t>
            </a:r>
          </a:p>
          <a:p>
            <a:pPr lvl="0">
              <a:buClrTx/>
              <a:buFont typeface="Wingdings" charset="2"/>
              <a:buChar char="S"/>
            </a:pPr>
            <a:r>
              <a:rPr lang="en-US" sz="2800" dirty="0" smtClean="0">
                <a:solidFill>
                  <a:srgbClr val="000000"/>
                </a:solidFill>
              </a:rPr>
              <a:t>Has “informed consent happened?”</a:t>
            </a:r>
          </a:p>
          <a:p>
            <a:pPr lvl="0">
              <a:buClrTx/>
              <a:buFont typeface="Wingdings" charset="2"/>
              <a:buChar char="S"/>
            </a:pPr>
            <a:r>
              <a:rPr lang="en-US" sz="2800" dirty="0" smtClean="0">
                <a:solidFill>
                  <a:srgbClr val="FF6600"/>
                </a:solidFill>
              </a:rPr>
              <a:t>What would you advise </a:t>
            </a:r>
            <a:r>
              <a:rPr lang="en-US" sz="2800" dirty="0" err="1" smtClean="0">
                <a:solidFill>
                  <a:srgbClr val="FF6600"/>
                </a:solidFill>
              </a:rPr>
              <a:t>Jeana’s</a:t>
            </a:r>
            <a:r>
              <a:rPr lang="en-US" sz="2800" dirty="0" smtClean="0">
                <a:solidFill>
                  <a:srgbClr val="FF6600"/>
                </a:solidFill>
              </a:rPr>
              <a:t> therapist?</a:t>
            </a:r>
            <a:endParaRPr lang="en-US" sz="2800" dirty="0">
              <a:solidFill>
                <a:srgbClr val="FF66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58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800" y="3259086"/>
            <a:ext cx="8509000" cy="37271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October </a:t>
            </a:r>
            <a:r>
              <a:rPr lang="en-US" dirty="0"/>
              <a:t>14, 2013</a:t>
            </a:r>
          </a:p>
          <a:p>
            <a:pPr marL="0" indent="0">
              <a:buNone/>
            </a:pPr>
            <a:r>
              <a:rPr lang="en-US" sz="3600" b="1" dirty="0" smtClean="0"/>
              <a:t>Prostitute </a:t>
            </a:r>
            <a:r>
              <a:rPr lang="en-US" sz="3600" b="1" dirty="0"/>
              <a:t>takes laptop</a:t>
            </a:r>
            <a:r>
              <a:rPr lang="en-US" sz="3600" b="1" dirty="0" smtClean="0"/>
              <a:t>, psychologist </a:t>
            </a:r>
            <a:r>
              <a:rPr lang="en-US" sz="3600" b="1" dirty="0"/>
              <a:t>loses license</a:t>
            </a:r>
            <a:endParaRPr lang="en-US" sz="3600" dirty="0"/>
          </a:p>
          <a:p>
            <a:pPr marL="0" indent="0">
              <a:buNone/>
            </a:pPr>
            <a:r>
              <a:rPr lang="en-US" sz="2800" dirty="0" smtClean="0"/>
              <a:t>The </a:t>
            </a:r>
            <a:r>
              <a:rPr lang="en-US" sz="2800" dirty="0"/>
              <a:t>state has suspended the license of a Gig Harbor psychologist </a:t>
            </a:r>
            <a:r>
              <a:rPr lang="en-US" sz="2800" dirty="0" smtClean="0"/>
              <a:t>(</a:t>
            </a:r>
            <a:r>
              <a:rPr lang="en-US" sz="2800" dirty="0"/>
              <a:t>Sunil </a:t>
            </a:r>
            <a:r>
              <a:rPr lang="en-US" sz="2800" dirty="0" err="1"/>
              <a:t>Kakar</a:t>
            </a:r>
            <a:r>
              <a:rPr lang="en-US" sz="2800" dirty="0"/>
              <a:t>, </a:t>
            </a:r>
            <a:r>
              <a:rPr lang="en-US" sz="2800" dirty="0" smtClean="0"/>
              <a:t>46) after </a:t>
            </a:r>
            <a:r>
              <a:rPr lang="en-US" sz="2800" dirty="0"/>
              <a:t>a prostitute allegedly took his laptop containing personal information of 652 clients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075" y="2342863"/>
            <a:ext cx="5486400" cy="81851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</p:spPr>
        <p:txBody>
          <a:bodyPr/>
          <a:lstStyle/>
          <a:p>
            <a:r>
              <a:rPr lang="en-US" sz="4000" dirty="0" smtClean="0"/>
              <a:t>2a. Confidentiality (Adults):</a:t>
            </a:r>
            <a:br>
              <a:rPr lang="en-US" sz="4000" dirty="0" smtClean="0"/>
            </a:br>
            <a:r>
              <a:rPr lang="en-US" sz="4000" i="1" dirty="0" smtClean="0"/>
              <a:t>The Stolen Laptop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99929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375" y="198579"/>
            <a:ext cx="8686800" cy="1143000"/>
          </a:xfrm>
        </p:spPr>
        <p:txBody>
          <a:bodyPr/>
          <a:lstStyle/>
          <a:p>
            <a:r>
              <a:rPr lang="en-US" dirty="0" smtClean="0"/>
              <a:t>What Would You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0475" y="2491600"/>
            <a:ext cx="8229599" cy="3908386"/>
          </a:xfrm>
        </p:spPr>
        <p:txBody>
          <a:bodyPr>
            <a:normAutofit/>
          </a:bodyPr>
          <a:lstStyle/>
          <a:p>
            <a:pPr lvl="0">
              <a:buClrTx/>
              <a:buFont typeface="Wingdings" charset="2"/>
              <a:buChar char="S"/>
            </a:pPr>
            <a:r>
              <a:rPr lang="en-US" sz="2800" dirty="0" smtClean="0">
                <a:solidFill>
                  <a:srgbClr val="000000"/>
                </a:solidFill>
              </a:rPr>
              <a:t>Keith is a therapist at Carle</a:t>
            </a:r>
          </a:p>
          <a:p>
            <a:pPr lvl="0">
              <a:buClrTx/>
              <a:buFont typeface="Wingdings" charset="2"/>
              <a:buChar char="S"/>
            </a:pPr>
            <a:r>
              <a:rPr lang="en-US" sz="2800" dirty="0" smtClean="0">
                <a:solidFill>
                  <a:srgbClr val="000000"/>
                </a:solidFill>
              </a:rPr>
              <a:t>Keith needs to finish a report before </a:t>
            </a:r>
            <a:r>
              <a:rPr lang="en-US" sz="2800" dirty="0" smtClean="0">
                <a:solidFill>
                  <a:srgbClr val="000000"/>
                </a:solidFill>
              </a:rPr>
              <a:t>his session </a:t>
            </a:r>
            <a:r>
              <a:rPr lang="en-US" sz="2800" dirty="0" smtClean="0">
                <a:solidFill>
                  <a:srgbClr val="000000"/>
                </a:solidFill>
              </a:rPr>
              <a:t>with </a:t>
            </a:r>
            <a:r>
              <a:rPr lang="en-US" sz="2800" dirty="0" smtClean="0">
                <a:solidFill>
                  <a:srgbClr val="000000"/>
                </a:solidFill>
              </a:rPr>
              <a:t>a client </a:t>
            </a:r>
            <a:r>
              <a:rPr lang="en-US" sz="2800" dirty="0" smtClean="0">
                <a:solidFill>
                  <a:srgbClr val="000000"/>
                </a:solidFill>
              </a:rPr>
              <a:t>tomorrow morning</a:t>
            </a:r>
          </a:p>
          <a:p>
            <a:pPr lvl="0">
              <a:buClrTx/>
              <a:buFont typeface="Wingdings" charset="2"/>
              <a:buChar char="S"/>
            </a:pPr>
            <a:r>
              <a:rPr lang="en-US" sz="2800" dirty="0" smtClean="0">
                <a:solidFill>
                  <a:srgbClr val="000000"/>
                </a:solidFill>
              </a:rPr>
              <a:t>Keith wants to take </a:t>
            </a:r>
            <a:r>
              <a:rPr lang="en-US" sz="2800" dirty="0" smtClean="0">
                <a:solidFill>
                  <a:srgbClr val="000000"/>
                </a:solidFill>
              </a:rPr>
              <a:t>a </a:t>
            </a:r>
            <a:r>
              <a:rPr lang="en-US" sz="2800" dirty="0" smtClean="0">
                <a:solidFill>
                  <a:srgbClr val="000000"/>
                </a:solidFill>
              </a:rPr>
              <a:t>copy of DE-IDENTIFIED report home on his </a:t>
            </a:r>
            <a:r>
              <a:rPr lang="en-US" sz="2800" dirty="0" smtClean="0">
                <a:solidFill>
                  <a:srgbClr val="000000"/>
                </a:solidFill>
              </a:rPr>
              <a:t>jump-drive </a:t>
            </a:r>
            <a:r>
              <a:rPr lang="en-US" sz="2800" dirty="0" smtClean="0">
                <a:solidFill>
                  <a:srgbClr val="000000"/>
                </a:solidFill>
              </a:rPr>
              <a:t>to finish</a:t>
            </a:r>
          </a:p>
          <a:p>
            <a:pPr lvl="0">
              <a:buClrTx/>
              <a:buFont typeface="Wingdings" charset="2"/>
              <a:buChar char="S"/>
            </a:pPr>
            <a:r>
              <a:rPr lang="en-US" sz="2800" dirty="0" smtClean="0">
                <a:solidFill>
                  <a:srgbClr val="FF6600"/>
                </a:solidFill>
              </a:rPr>
              <a:t>What would you advise Keith?</a:t>
            </a:r>
            <a:endParaRPr lang="en-US" sz="2800" dirty="0">
              <a:solidFill>
                <a:srgbClr val="FF66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48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arassoff case poddar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45" y="4054383"/>
            <a:ext cx="1982098" cy="212572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2b. Limits to Confidentiality</a:t>
            </a:r>
            <a:br>
              <a:rPr lang="en-US" sz="4000" dirty="0" smtClean="0"/>
            </a:br>
            <a:r>
              <a:rPr lang="en-US" sz="4000" i="1" dirty="0" err="1" smtClean="0"/>
              <a:t>Tarasoff</a:t>
            </a:r>
            <a:r>
              <a:rPr lang="en-US" sz="4000" i="1" dirty="0" smtClean="0"/>
              <a:t> vs. U of California 1976</a:t>
            </a:r>
            <a:endParaRPr lang="en-US" sz="40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120163" y="6131258"/>
            <a:ext cx="20557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Prosenjit</a:t>
            </a:r>
            <a:r>
              <a:rPr lang="en-US" dirty="0" smtClean="0"/>
              <a:t> </a:t>
            </a:r>
            <a:r>
              <a:rPr lang="en-US" dirty="0" err="1" smtClean="0"/>
              <a:t>Poddar</a:t>
            </a:r>
            <a:endParaRPr lang="en-US" dirty="0" smtClean="0"/>
          </a:p>
          <a:p>
            <a:pPr algn="ctr"/>
            <a:r>
              <a:rPr lang="en-US" dirty="0" smtClean="0"/>
              <a:t>1969</a:t>
            </a:r>
            <a:endParaRPr lang="en-US" dirty="0"/>
          </a:p>
        </p:txBody>
      </p:sp>
      <p:pic>
        <p:nvPicPr>
          <p:cNvPr id="9" name="Picture 8" descr="Tatiana Tarassoff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0"/>
          <a:stretch/>
        </p:blipFill>
        <p:spPr>
          <a:xfrm>
            <a:off x="2515742" y="4120945"/>
            <a:ext cx="1879425" cy="198588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395718" y="6144190"/>
            <a:ext cx="1871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Tatiana </a:t>
            </a:r>
            <a:r>
              <a:rPr lang="en-US" dirty="0" err="1" smtClean="0"/>
              <a:t>Tarasoff</a:t>
            </a:r>
            <a:endParaRPr lang="en-US" dirty="0" smtClean="0"/>
          </a:p>
          <a:p>
            <a:pPr algn="ctr"/>
            <a:r>
              <a:rPr lang="en-US" dirty="0" smtClean="0"/>
              <a:t>1969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685983" y="6193044"/>
            <a:ext cx="22336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Dr. Lawrence Moore</a:t>
            </a:r>
          </a:p>
          <a:p>
            <a:pPr algn="ctr"/>
            <a:r>
              <a:rPr lang="en-US" dirty="0" smtClean="0"/>
              <a:t>2013 </a:t>
            </a:r>
            <a:endParaRPr lang="en-US" dirty="0"/>
          </a:p>
        </p:txBody>
      </p:sp>
      <p:pic>
        <p:nvPicPr>
          <p:cNvPr id="12" name="Picture 11" descr="Dr Moore Teresoff.jp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46" r="13282"/>
          <a:stretch/>
        </p:blipFill>
        <p:spPr>
          <a:xfrm>
            <a:off x="4836089" y="4084760"/>
            <a:ext cx="1660881" cy="2095352"/>
          </a:xfrm>
          <a:prstGeom prst="rect">
            <a:avLst/>
          </a:prstGeom>
        </p:spPr>
      </p:pic>
      <p:pic>
        <p:nvPicPr>
          <p:cNvPr id="13" name="Picture 12" descr="poddar today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283" y="4072091"/>
            <a:ext cx="1413968" cy="2120953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7107583" y="6185672"/>
            <a:ext cx="17060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Prosenjit</a:t>
            </a:r>
            <a:r>
              <a:rPr lang="en-US" dirty="0" smtClean="0"/>
              <a:t> </a:t>
            </a:r>
            <a:r>
              <a:rPr lang="en-US" dirty="0" err="1" smtClean="0"/>
              <a:t>Podar</a:t>
            </a:r>
            <a:endParaRPr lang="en-US" dirty="0" smtClean="0"/>
          </a:p>
          <a:p>
            <a:pPr algn="ctr"/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61800" y="2296184"/>
            <a:ext cx="84785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err="1" smtClean="0"/>
              <a:t>Poddar</a:t>
            </a:r>
            <a:r>
              <a:rPr lang="en-US" sz="2400" dirty="0" smtClean="0"/>
              <a:t> Told therapist he wanted to kill </a:t>
            </a:r>
            <a:r>
              <a:rPr lang="en-US" sz="2400" dirty="0" err="1" smtClean="0"/>
              <a:t>Tarasoff</a:t>
            </a:r>
            <a:endParaRPr lang="en-US" sz="2400" dirty="0" smtClean="0"/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Therapist informed police AND tried to hospitalize </a:t>
            </a:r>
            <a:r>
              <a:rPr lang="en-US" sz="2400" dirty="0" err="1" smtClean="0"/>
              <a:t>Poddar</a:t>
            </a:r>
            <a:endParaRPr lang="en-US" sz="2400" dirty="0" smtClean="0"/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Murdered </a:t>
            </a:r>
            <a:r>
              <a:rPr lang="en-US" sz="2400" dirty="0" err="1" smtClean="0"/>
              <a:t>Tarasoff</a:t>
            </a:r>
            <a:r>
              <a:rPr lang="en-US" sz="2400" dirty="0" smtClean="0"/>
              <a:t> after stalking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Family sued therapist &amp; university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2075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nesis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esis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Genesis.thmx</Template>
  <TotalTime>189</TotalTime>
  <Words>779</Words>
  <Application>Microsoft Office PowerPoint</Application>
  <PresentationFormat>On-screen Show (4:3)</PresentationFormat>
  <Paragraphs>101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Genesis</vt:lpstr>
      <vt:lpstr>Ethical TRAPS in Psychotherapy</vt:lpstr>
      <vt:lpstr>Ethics in Psychotherapy</vt:lpstr>
      <vt:lpstr>APA General Principles</vt:lpstr>
      <vt:lpstr>Examples of Specific Principles </vt:lpstr>
      <vt:lpstr>1. Informed Consent: Shock Therapy Lawsuits 1950s</vt:lpstr>
      <vt:lpstr>What Would You Do?</vt:lpstr>
      <vt:lpstr>2a. Confidentiality (Adults): The Stolen Laptop</vt:lpstr>
      <vt:lpstr>What Would You Do?</vt:lpstr>
      <vt:lpstr>2b. Limits to Confidentiality Tarasoff vs. U of California 1976</vt:lpstr>
      <vt:lpstr>MAKING THE DECISION: To Warn or Not To Warn?</vt:lpstr>
      <vt:lpstr>What Would You Do?</vt:lpstr>
      <vt:lpstr>3. Competence: False Memory Lawsuits 1990s</vt:lpstr>
      <vt:lpstr>What Would You Do?</vt:lpstr>
      <vt:lpstr>4. Sexual Intimacy &amp; Dual Relations Famous Psycholgist Loses License 2013</vt:lpstr>
      <vt:lpstr>What Would You Do?</vt:lpstr>
      <vt:lpstr>5. Documentation: The Razor 1980</vt:lpstr>
      <vt:lpstr>What Would You Do?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Ethical TRAPS in Psychotherapy</dc:title>
  <dc:creator>Elaine Shpungin</dc:creator>
  <cp:lastModifiedBy>Mikhail Lyubansky</cp:lastModifiedBy>
  <cp:revision>88</cp:revision>
  <dcterms:created xsi:type="dcterms:W3CDTF">2017-02-02T15:16:17Z</dcterms:created>
  <dcterms:modified xsi:type="dcterms:W3CDTF">2017-02-07T17:24:30Z</dcterms:modified>
</cp:coreProperties>
</file>