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7"/>
  </p:notesMasterIdLst>
  <p:handoutMasterIdLst>
    <p:handoutMasterId r:id="rId28"/>
  </p:handoutMasterIdLst>
  <p:sldIdLst>
    <p:sldId id="269" r:id="rId2"/>
    <p:sldId id="301" r:id="rId3"/>
    <p:sldId id="298" r:id="rId4"/>
    <p:sldId id="299" r:id="rId5"/>
    <p:sldId id="311" r:id="rId6"/>
    <p:sldId id="304" r:id="rId7"/>
    <p:sldId id="310" r:id="rId8"/>
    <p:sldId id="305" r:id="rId9"/>
    <p:sldId id="306" r:id="rId10"/>
    <p:sldId id="295" r:id="rId11"/>
    <p:sldId id="258" r:id="rId12"/>
    <p:sldId id="303" r:id="rId13"/>
    <p:sldId id="309" r:id="rId14"/>
    <p:sldId id="296" r:id="rId15"/>
    <p:sldId id="314" r:id="rId16"/>
    <p:sldId id="316" r:id="rId17"/>
    <p:sldId id="317" r:id="rId18"/>
    <p:sldId id="291" r:id="rId19"/>
    <p:sldId id="272" r:id="rId20"/>
    <p:sldId id="271" r:id="rId21"/>
    <p:sldId id="275" r:id="rId22"/>
    <p:sldId id="302" r:id="rId23"/>
    <p:sldId id="318" r:id="rId24"/>
    <p:sldId id="307" r:id="rId25"/>
    <p:sldId id="288" r:id="rId26"/>
  </p:sldIdLst>
  <p:sldSz cx="10058400" cy="7772400"/>
  <p:notesSz cx="9309100" cy="6954838"/>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2210" autoAdjust="0"/>
  </p:normalViewPr>
  <p:slideViewPr>
    <p:cSldViewPr>
      <p:cViewPr>
        <p:scale>
          <a:sx n="75" d="100"/>
          <a:sy n="75" d="100"/>
        </p:scale>
        <p:origin x="-4296" y="-1206"/>
      </p:cViewPr>
      <p:guideLst>
        <p:guide orient="horz" pos="2448"/>
        <p:guide pos="3168"/>
      </p:guideLst>
    </p:cSldViewPr>
  </p:slideViewPr>
  <p:outlineViewPr>
    <p:cViewPr>
      <p:scale>
        <a:sx n="33" d="100"/>
        <a:sy n="33" d="100"/>
      </p:scale>
      <p:origin x="0" y="12872"/>
    </p:cViewPr>
  </p:outlineViewPr>
  <p:notesTextViewPr>
    <p:cViewPr>
      <p:scale>
        <a:sx n="1" d="1"/>
        <a:sy n="1" d="1"/>
      </p:scale>
      <p:origin x="0" y="0"/>
    </p:cViewPr>
  </p:notesTextViewPr>
  <p:sorterViewPr>
    <p:cViewPr>
      <p:scale>
        <a:sx n="100" d="100"/>
        <a:sy n="100" d="100"/>
      </p:scale>
      <p:origin x="0" y="3584"/>
    </p:cViewPr>
  </p:sorterViewPr>
  <p:notesViewPr>
    <p:cSldViewPr>
      <p:cViewPr varScale="1">
        <p:scale>
          <a:sx n="90" d="100"/>
          <a:sy n="90" d="100"/>
        </p:scale>
        <p:origin x="-2416" y="-120"/>
      </p:cViewPr>
      <p:guideLst>
        <p:guide orient="horz" pos="2191"/>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5273005" y="6605889"/>
            <a:ext cx="4033943" cy="347742"/>
          </a:xfrm>
          <a:prstGeom prst="rect">
            <a:avLst/>
          </a:prstGeom>
        </p:spPr>
        <p:txBody>
          <a:bodyPr vert="horz" lIns="92922" tIns="46461" rIns="92922" bIns="46461" rtlCol="0" anchor="b"/>
          <a:lstStyle>
            <a:lvl1pPr algn="r">
              <a:defRPr sz="1200"/>
            </a:lvl1pPr>
          </a:lstStyle>
          <a:p>
            <a:fld id="{2DC2EE30-602A-466A-981C-71F82D2725FB}" type="slidenum">
              <a:rPr lang="en-US" smtClean="0"/>
              <a:t>‹#›</a:t>
            </a:fld>
            <a:endParaRPr lang="en-US"/>
          </a:p>
        </p:txBody>
      </p:sp>
      <p:sp>
        <p:nvSpPr>
          <p:cNvPr id="4" name="Header Placeholder 3"/>
          <p:cNvSpPr>
            <a:spLocks noGrp="1"/>
          </p:cNvSpPr>
          <p:nvPr>
            <p:ph type="hdr" sz="quarter"/>
          </p:nvPr>
        </p:nvSpPr>
        <p:spPr>
          <a:xfrm>
            <a:off x="2232670" y="112175"/>
            <a:ext cx="4957285" cy="598266"/>
          </a:xfrm>
          <a:prstGeom prst="rect">
            <a:avLst/>
          </a:prstGeom>
        </p:spPr>
        <p:txBody>
          <a:bodyPr vert="horz" lIns="90352" tIns="45176" rIns="90352" bIns="45176" rtlCol="0"/>
          <a:lstStyle>
            <a:lvl1pPr algn="l">
              <a:defRPr sz="1200"/>
            </a:lvl1pPr>
          </a:lstStyle>
          <a:p>
            <a:pPr algn="ctr"/>
            <a:r>
              <a:rPr lang="en-US" sz="1800" b="1" dirty="0"/>
              <a:t>Mindfulness Discussion Group</a:t>
            </a:r>
          </a:p>
          <a:p>
            <a:pPr algn="ctr"/>
            <a:r>
              <a:rPr lang="en-US" sz="1800" b="1" dirty="0"/>
              <a:t>Education Justice Project, University of Illinois</a:t>
            </a:r>
          </a:p>
        </p:txBody>
      </p:sp>
    </p:spTree>
    <p:extLst>
      <p:ext uri="{BB962C8B-B14F-4D97-AF65-F5344CB8AC3E}">
        <p14:creationId xmlns:p14="http://schemas.microsoft.com/office/powerpoint/2010/main" val="238729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47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47663"/>
          </a:xfrm>
          <a:prstGeom prst="rect">
            <a:avLst/>
          </a:prstGeom>
        </p:spPr>
        <p:txBody>
          <a:bodyPr vert="horz" lIns="91440" tIns="45720" rIns="91440" bIns="45720" rtlCol="0"/>
          <a:lstStyle>
            <a:lvl1pPr algn="r">
              <a:defRPr sz="1200"/>
            </a:lvl1pPr>
          </a:lstStyle>
          <a:p>
            <a:fld id="{9907B303-475B-B248-86BD-BD2DC8ED93F6}" type="datetimeFigureOut">
              <a:rPr lang="en-US" smtClean="0"/>
              <a:t>4/9/2015</a:t>
            </a:fld>
            <a:endParaRPr lang="en-US"/>
          </a:p>
        </p:txBody>
      </p:sp>
      <p:sp>
        <p:nvSpPr>
          <p:cNvPr id="4" name="Slide Image Placeholder 3"/>
          <p:cNvSpPr>
            <a:spLocks noGrp="1" noRot="1" noChangeAspect="1"/>
          </p:cNvSpPr>
          <p:nvPr>
            <p:ph type="sldImg" idx="2"/>
          </p:nvPr>
        </p:nvSpPr>
        <p:spPr>
          <a:xfrm>
            <a:off x="2968625" y="522288"/>
            <a:ext cx="3371850" cy="26066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03588"/>
            <a:ext cx="7448550" cy="31289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05588"/>
            <a:ext cx="4033838" cy="3476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05588"/>
            <a:ext cx="4033838" cy="347662"/>
          </a:xfrm>
          <a:prstGeom prst="rect">
            <a:avLst/>
          </a:prstGeom>
        </p:spPr>
        <p:txBody>
          <a:bodyPr vert="horz" lIns="91440" tIns="45720" rIns="91440" bIns="45720" rtlCol="0" anchor="b"/>
          <a:lstStyle>
            <a:lvl1pPr algn="r">
              <a:defRPr sz="1200"/>
            </a:lvl1pPr>
          </a:lstStyle>
          <a:p>
            <a:fld id="{F201B8EB-EC84-E442-9CBE-6B19F29788B0}" type="slidenum">
              <a:rPr lang="en-US" smtClean="0"/>
              <a:t>‹#›</a:t>
            </a:fld>
            <a:endParaRPr lang="en-US"/>
          </a:p>
        </p:txBody>
      </p:sp>
    </p:spTree>
    <p:extLst>
      <p:ext uri="{BB962C8B-B14F-4D97-AF65-F5344CB8AC3E}">
        <p14:creationId xmlns:p14="http://schemas.microsoft.com/office/powerpoint/2010/main" val="1408099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a:t>
            </a:fld>
            <a:endParaRPr lang="en-US"/>
          </a:p>
        </p:txBody>
      </p:sp>
    </p:spTree>
    <p:extLst>
      <p:ext uri="{BB962C8B-B14F-4D97-AF65-F5344CB8AC3E}">
        <p14:creationId xmlns:p14="http://schemas.microsoft.com/office/powerpoint/2010/main" val="161247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HMMMM – What might the </a:t>
            </a:r>
            <a:r>
              <a:rPr lang="en-US" dirty="0" err="1" smtClean="0"/>
              <a:t>practtcal</a:t>
            </a:r>
            <a:r>
              <a:rPr lang="en-US" dirty="0" smtClean="0"/>
              <a:t> instructions be – </a:t>
            </a:r>
          </a:p>
        </p:txBody>
      </p:sp>
      <p:sp>
        <p:nvSpPr>
          <p:cNvPr id="4" name="Slide Number Placeholder 3"/>
          <p:cNvSpPr>
            <a:spLocks noGrp="1"/>
          </p:cNvSpPr>
          <p:nvPr>
            <p:ph type="sldNum" sz="quarter" idx="10"/>
          </p:nvPr>
        </p:nvSpPr>
        <p:spPr/>
        <p:txBody>
          <a:bodyPr/>
          <a:lstStyle/>
          <a:p>
            <a:fld id="{F201B8EB-EC84-E442-9CBE-6B19F29788B0}" type="slidenum">
              <a:rPr lang="en-US" smtClean="0"/>
              <a:t>10</a:t>
            </a:fld>
            <a:endParaRPr lang="en-US"/>
          </a:p>
        </p:txBody>
      </p:sp>
    </p:spTree>
    <p:extLst>
      <p:ext uri="{BB962C8B-B14F-4D97-AF65-F5344CB8AC3E}">
        <p14:creationId xmlns:p14="http://schemas.microsoft.com/office/powerpoint/2010/main" val="66971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OBSERVING RESPIRATION</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11</a:t>
            </a:fld>
            <a:endParaRPr lang="en-US"/>
          </a:p>
        </p:txBody>
      </p:sp>
    </p:spTree>
    <p:extLst>
      <p:ext uri="{BB962C8B-B14F-4D97-AF65-F5344CB8AC3E}">
        <p14:creationId xmlns:p14="http://schemas.microsoft.com/office/powerpoint/2010/main" val="422917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Herbert </a:t>
            </a:r>
            <a:r>
              <a:rPr lang="en-US" dirty="0" err="1" smtClean="0"/>
              <a:t>Besnon</a:t>
            </a:r>
            <a:r>
              <a:rPr lang="en-US" dirty="0" smtClean="0"/>
              <a:t> – TM – Transcendental Meditation - Maharishi</a:t>
            </a:r>
            <a:r>
              <a:rPr lang="en-US" baseline="0" dirty="0" smtClean="0"/>
              <a:t> Mahesh Yogi – Fairfield, Iowa – well over 600 studies on TM alone – concentration form</a:t>
            </a:r>
          </a:p>
          <a:p>
            <a:endParaRPr lang="en-US" baseline="0" dirty="0" smtClean="0"/>
          </a:p>
        </p:txBody>
      </p:sp>
      <p:sp>
        <p:nvSpPr>
          <p:cNvPr id="4" name="Slide Number Placeholder 3"/>
          <p:cNvSpPr>
            <a:spLocks noGrp="1"/>
          </p:cNvSpPr>
          <p:nvPr>
            <p:ph type="sldNum" sz="quarter" idx="10"/>
          </p:nvPr>
        </p:nvSpPr>
        <p:spPr/>
        <p:txBody>
          <a:bodyPr/>
          <a:lstStyle/>
          <a:p>
            <a:fld id="{F201B8EB-EC84-E442-9CBE-6B19F29788B0}" type="slidenum">
              <a:rPr lang="en-US" smtClean="0"/>
              <a:t>12</a:t>
            </a:fld>
            <a:endParaRPr lang="en-US"/>
          </a:p>
        </p:txBody>
      </p:sp>
    </p:spTree>
    <p:extLst>
      <p:ext uri="{BB962C8B-B14F-4D97-AF65-F5344CB8AC3E}">
        <p14:creationId xmlns:p14="http://schemas.microsoft.com/office/powerpoint/2010/main" val="296833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OTHERS – </a:t>
            </a:r>
          </a:p>
          <a:p>
            <a:r>
              <a:rPr lang="en-US" dirty="0" smtClean="0"/>
              <a:t>INCLUDING Mark Epstein – Psychiatrist – psychoanalytically</a:t>
            </a:r>
            <a:r>
              <a:rPr lang="en-US" baseline="0" dirty="0" smtClean="0"/>
              <a:t> inclined psychotherapist - </a:t>
            </a:r>
            <a:r>
              <a:rPr lang="en-US" dirty="0" smtClean="0"/>
              <a:t> Thoughts Without</a:t>
            </a:r>
            <a:r>
              <a:rPr lang="en-US" baseline="0" dirty="0" smtClean="0"/>
              <a:t> a Thinker (1995)– Going to Pieces without falling apart (1998) – Open to Desire (2005) - Psychotherapy without the self (2008) – His latest – The Trauma of Everyday Life (2013)</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13</a:t>
            </a:fld>
            <a:endParaRPr lang="en-US"/>
          </a:p>
        </p:txBody>
      </p:sp>
    </p:spTree>
    <p:extLst>
      <p:ext uri="{BB962C8B-B14F-4D97-AF65-F5344CB8AC3E}">
        <p14:creationId xmlns:p14="http://schemas.microsoft.com/office/powerpoint/2010/main" val="206614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Meditation is found in virtually all cultures</a:t>
            </a:r>
            <a:r>
              <a:rPr lang="en-US" baseline="0" dirty="0" smtClean="0"/>
              <a:t> around the planet – Christian contemplative prayer, Islam – Sufi tradition – Jewish – Kabbalah – Hinduism, Taoism – most clearly described in Buddhism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Meditation did not begin with the Buddha – nor is it exclusive to Buddhism – WHICH ITSELF HAS ITS Roots in Hinduism – BUT Buddhist tradition is one of the most clearly mapped out meditative traditions</a:t>
            </a:r>
          </a:p>
          <a:p>
            <a:r>
              <a:rPr lang="en-US" baseline="0" dirty="0" smtClean="0"/>
              <a:t>My Own Meditative Tradition is rooted in Hindu Yoga…..</a:t>
            </a:r>
          </a:p>
          <a:p>
            <a:r>
              <a:rPr lang="en-US" baseline="0" dirty="0" smtClean="0"/>
              <a:t>MEDITATION CAN BE DEFINED AS - INTENTIONAL REGULATION OF ATTENTION FROM MOMENT TO MOMENT – (BENSON, ET AL) - THIS FITS ALL FORMS OF MEDITATION</a:t>
            </a:r>
          </a:p>
          <a:p>
            <a:r>
              <a:rPr lang="en-US" baseline="0" dirty="0" smtClean="0"/>
              <a:t>THESE BROAD CATEGORIES OR FORMS ARE NOT MUTUALLY EXCLUSIVE – OFTEN PRACTIICED TOGETHER – OR USED SELECTIVELY DEPENDING ON THE CASE</a:t>
            </a:r>
            <a:endParaRPr lang="en-US" dirty="0" smtClean="0"/>
          </a:p>
        </p:txBody>
      </p:sp>
      <p:sp>
        <p:nvSpPr>
          <p:cNvPr id="4" name="Slide Number Placeholder 3"/>
          <p:cNvSpPr>
            <a:spLocks noGrp="1"/>
          </p:cNvSpPr>
          <p:nvPr>
            <p:ph type="sldNum" sz="quarter" idx="10"/>
          </p:nvPr>
        </p:nvSpPr>
        <p:spPr/>
        <p:txBody>
          <a:bodyPr/>
          <a:lstStyle/>
          <a:p>
            <a:fld id="{F201B8EB-EC84-E442-9CBE-6B19F29788B0}" type="slidenum">
              <a:rPr lang="en-US" smtClean="0"/>
              <a:t>14</a:t>
            </a:fld>
            <a:endParaRPr lang="en-US"/>
          </a:p>
        </p:txBody>
      </p:sp>
    </p:spTree>
    <p:extLst>
      <p:ext uri="{BB962C8B-B14F-4D97-AF65-F5344CB8AC3E}">
        <p14:creationId xmlns:p14="http://schemas.microsoft.com/office/powerpoint/2010/main" val="291491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stabilize the mind – calms the mind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ATTENTION REGULATION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Object of meditation could be the breath, a mantra (word or phrase), an image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USUALLY THE BEGINNING PLACE FOR ALL MEDITATION PRACTICE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observing respiration is too unsettling – anxiety provoking – then can focus on parts of the body further from the core, or on sound, or on a word (mantra) or image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time – the outcome is that meditator, object of meditation, and act of meditating become one – blissful state of union</a:t>
            </a:r>
          </a:p>
          <a:p>
            <a:r>
              <a:rPr lang="en-US" dirty="0" smtClean="0"/>
              <a:t>CAN</a:t>
            </a:r>
            <a:r>
              <a:rPr lang="en-US" baseline="0" dirty="0" smtClean="0"/>
              <a:t> BE CALMING IN CASES OF TRAUMA</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15</a:t>
            </a:fld>
            <a:endParaRPr lang="en-US"/>
          </a:p>
        </p:txBody>
      </p:sp>
    </p:spTree>
    <p:extLst>
      <p:ext uri="{BB962C8B-B14F-4D97-AF65-F5344CB8AC3E}">
        <p14:creationId xmlns:p14="http://schemas.microsoft.com/office/powerpoint/2010/main" val="396543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Opening-up – AKA – open-monitoring - </a:t>
            </a:r>
            <a:r>
              <a:rPr lang="en-US" baseline="0" dirty="0" err="1" smtClean="0"/>
              <a:t>vipassana</a:t>
            </a:r>
            <a:r>
              <a:rPr lang="en-US" baseline="0" dirty="0" smtClean="0"/>
              <a:t> – insight – special insight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Attention/awareness on whatever arises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Cultivation of the Observer Self - IN ACT – SELF AS CONTEXT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EMOTION REGULATION – NON-REACTIVE AWARENESS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Facilitates greater self-acceptance and acceptance of what 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time - insight into the nature of Mind – I am not my thoughts, my feelings, my narrative – though I have thoughts, feelings, narrative</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16</a:t>
            </a:fld>
            <a:endParaRPr lang="en-US"/>
          </a:p>
        </p:txBody>
      </p:sp>
    </p:spTree>
    <p:extLst>
      <p:ext uri="{BB962C8B-B14F-4D97-AF65-F5344CB8AC3E}">
        <p14:creationId xmlns:p14="http://schemas.microsoft.com/office/powerpoint/2010/main" val="3929091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GROWING IN COMPASSION – DISTINGUISH BETWEEN COMPASSION AND IDIOT COMPASSION – TRUNGPA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Cultivating self-compassion and compassion for others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Reduces empathy fatigue or compassion fatigue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CASES OF TRAUMA - Can be settling/calming</a:t>
            </a:r>
          </a:p>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17</a:t>
            </a:fld>
            <a:endParaRPr lang="en-US"/>
          </a:p>
        </p:txBody>
      </p:sp>
    </p:spTree>
    <p:extLst>
      <p:ext uri="{BB962C8B-B14F-4D97-AF65-F5344CB8AC3E}">
        <p14:creationId xmlns:p14="http://schemas.microsoft.com/office/powerpoint/2010/main" val="1269562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18</a:t>
            </a:fld>
            <a:endParaRPr lang="en-US"/>
          </a:p>
        </p:txBody>
      </p:sp>
    </p:spTree>
    <p:extLst>
      <p:ext uri="{BB962C8B-B14F-4D97-AF65-F5344CB8AC3E}">
        <p14:creationId xmlns:p14="http://schemas.microsoft.com/office/powerpoint/2010/main" val="3989272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 at a time</a:t>
            </a:r>
          </a:p>
          <a:p>
            <a:r>
              <a:rPr lang="en-US" dirty="0" smtClean="0"/>
              <a:t>But in</a:t>
            </a:r>
            <a:r>
              <a:rPr lang="en-US" baseline="0" dirty="0" smtClean="0"/>
              <a:t> attending to the mind – there will be times that it is like the picture on the left, even after many years of practice</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19</a:t>
            </a:fld>
            <a:endParaRPr lang="en-US"/>
          </a:p>
        </p:txBody>
      </p:sp>
    </p:spTree>
    <p:extLst>
      <p:ext uri="{BB962C8B-B14F-4D97-AF65-F5344CB8AC3E}">
        <p14:creationId xmlns:p14="http://schemas.microsoft.com/office/powerpoint/2010/main" val="170020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 3, 2014</a:t>
            </a:r>
          </a:p>
          <a:p>
            <a:r>
              <a:rPr lang="en-US" dirty="0" smtClean="0"/>
              <a:t>If you had any question as to the surge in popularity and interest</a:t>
            </a:r>
            <a:r>
              <a:rPr lang="en-US" baseline="0" dirty="0" smtClean="0"/>
              <a:t> in meditation, and mindfulness in particular, I wanted to share a few recent examples…</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2</a:t>
            </a:fld>
            <a:endParaRPr lang="en-US"/>
          </a:p>
        </p:txBody>
      </p:sp>
    </p:spTree>
    <p:extLst>
      <p:ext uri="{BB962C8B-B14F-4D97-AF65-F5344CB8AC3E}">
        <p14:creationId xmlns:p14="http://schemas.microsoft.com/office/powerpoint/2010/main" val="580382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get it all tidy</a:t>
            </a:r>
          </a:p>
          <a:p>
            <a:r>
              <a:rPr lang="en-US" dirty="0" smtClean="0"/>
              <a:t>Really about embracing and accepting</a:t>
            </a:r>
            <a:r>
              <a:rPr lang="en-US" baseline="0" dirty="0" smtClean="0"/>
              <a:t> </a:t>
            </a:r>
            <a:r>
              <a:rPr lang="en-US" dirty="0" smtClean="0"/>
              <a:t>the messiness of life</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20</a:t>
            </a:fld>
            <a:endParaRPr lang="en-US"/>
          </a:p>
        </p:txBody>
      </p:sp>
    </p:spTree>
    <p:extLst>
      <p:ext uri="{BB962C8B-B14F-4D97-AF65-F5344CB8AC3E}">
        <p14:creationId xmlns:p14="http://schemas.microsoft.com/office/powerpoint/2010/main" val="2003371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MIND – IS</a:t>
            </a:r>
            <a:r>
              <a:rPr lang="en-US" baseline="0" dirty="0" smtClean="0"/>
              <a:t> IT THE BRAIN?</a:t>
            </a:r>
          </a:p>
          <a:p>
            <a:r>
              <a:rPr lang="en-US" baseline="0" dirty="0" smtClean="0"/>
              <a:t>Siegel defines mind as a process – the FLOW OF ENERGY AND INFORMATION</a:t>
            </a:r>
            <a:endParaRPr lang="en-US" dirty="0" smtClean="0"/>
          </a:p>
          <a:p>
            <a:r>
              <a:rPr lang="en-US" dirty="0" smtClean="0"/>
              <a:t>QUOTE</a:t>
            </a:r>
            <a:r>
              <a:rPr lang="en-US" baseline="0" dirty="0" smtClean="0"/>
              <a:t> FROM THE MINDFUL BRAIN</a:t>
            </a:r>
            <a:endParaRPr lang="en-US" dirty="0" smtClean="0"/>
          </a:p>
          <a:p>
            <a:r>
              <a:rPr lang="en-US" dirty="0" smtClean="0"/>
              <a:t>Julio –</a:t>
            </a:r>
            <a:r>
              <a:rPr lang="en-US" baseline="0" dirty="0" smtClean="0"/>
              <a:t> Power of Habit (2012) – Charles </a:t>
            </a:r>
            <a:r>
              <a:rPr lang="en-US" baseline="0" dirty="0" err="1" smtClean="0"/>
              <a:t>Duhigg</a:t>
            </a:r>
            <a:endParaRPr lang="en-US" baseline="0" dirty="0" smtClean="0"/>
          </a:p>
          <a:p>
            <a:r>
              <a:rPr lang="en-US" baseline="0" dirty="0" smtClean="0"/>
              <a:t>BEGINNER’S MIND – SUZUKI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Mind is not in the head – it is throughout and beyond the boundaries of the body – example of DRIVING A CAR – TAI JI</a:t>
            </a:r>
          </a:p>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21</a:t>
            </a:fld>
            <a:endParaRPr lang="en-US"/>
          </a:p>
        </p:txBody>
      </p:sp>
    </p:spTree>
    <p:extLst>
      <p:ext uri="{BB962C8B-B14F-4D97-AF65-F5344CB8AC3E}">
        <p14:creationId xmlns:p14="http://schemas.microsoft.com/office/powerpoint/2010/main" val="3604382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 are strongly Supported</a:t>
            </a:r>
          </a:p>
          <a:p>
            <a:r>
              <a:rPr lang="en-US" dirty="0" smtClean="0"/>
              <a:t>Neuroimaging is showing Changes in Brain Function</a:t>
            </a:r>
            <a:r>
              <a:rPr lang="en-US" baseline="0" dirty="0" smtClean="0"/>
              <a:t> and Structure – </a:t>
            </a:r>
            <a:endParaRPr lang="en-US" dirty="0" smtClean="0"/>
          </a:p>
          <a:p>
            <a:r>
              <a:rPr lang="en-US" dirty="0" smtClean="0"/>
              <a:t>Increased</a:t>
            </a:r>
            <a:r>
              <a:rPr lang="en-US" baseline="0" dirty="0" smtClean="0"/>
              <a:t> Cortical Thickness</a:t>
            </a:r>
          </a:p>
          <a:p>
            <a:r>
              <a:rPr lang="en-US" dirty="0" smtClean="0"/>
              <a:t>Increase in Gray Matter Volume</a:t>
            </a:r>
          </a:p>
          <a:p>
            <a:r>
              <a:rPr lang="en-US" dirty="0" smtClean="0"/>
              <a:t>Decrease in Age-Related Cortical Atrophy – Slowing Normal Aging</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22</a:t>
            </a:fld>
            <a:endParaRPr lang="en-US"/>
          </a:p>
        </p:txBody>
      </p:sp>
    </p:spTree>
    <p:extLst>
      <p:ext uri="{BB962C8B-B14F-4D97-AF65-F5344CB8AC3E}">
        <p14:creationId xmlns:p14="http://schemas.microsoft.com/office/powerpoint/2010/main" val="191102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NOW – WHY THE SURGE – </a:t>
            </a:r>
            <a:r>
              <a:rPr lang="en-US" baseline="0" dirty="0" err="1" smtClean="0"/>
              <a:t>Kabat</a:t>
            </a:r>
            <a:r>
              <a:rPr lang="en-US" baseline="0" dirty="0" smtClean="0"/>
              <a:t> </a:t>
            </a:r>
            <a:r>
              <a:rPr lang="en-US" baseline="0" dirty="0" err="1" smtClean="0"/>
              <a:t>Zinn</a:t>
            </a:r>
            <a:r>
              <a:rPr lang="en-US" baseline="0" dirty="0" smtClean="0"/>
              <a:t> secularized the practices, but so had Benson  – no longer relying on self-report? but in fact that was the case with Benson’s research, as well – discovery of neuroplasticity – the MIND CAN CHANGE THE BRAIN – Benson and others are now looking at </a:t>
            </a:r>
            <a:r>
              <a:rPr lang="en-US" baseline="0" dirty="0" err="1" smtClean="0"/>
              <a:t>epigentics</a:t>
            </a:r>
            <a:r>
              <a:rPr lang="en-US" baseline="0" dirty="0" smtClean="0"/>
              <a:t> – RICHIE Davidson and others looking at neuroimaging – how the function and structure of the brain changes with meditation practice –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Dalai Lama – interested in science – has allowed advanced meditators to become research subjects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FROM SECOND PAGE OF KUTZ, BORYSENKO AND BENSON….FINALLY – 30 years after the publication of that paper….</a:t>
            </a:r>
          </a:p>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23</a:t>
            </a:fld>
            <a:endParaRPr lang="en-US"/>
          </a:p>
        </p:txBody>
      </p:sp>
    </p:spTree>
    <p:extLst>
      <p:ext uri="{BB962C8B-B14F-4D97-AF65-F5344CB8AC3E}">
        <p14:creationId xmlns:p14="http://schemas.microsoft.com/office/powerpoint/2010/main" val="364611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APA</a:t>
            </a:r>
            <a:r>
              <a:rPr lang="en-US" baseline="0" dirty="0" smtClean="0"/>
              <a:t> Monitor Interview – Sept. 2012</a:t>
            </a:r>
          </a:p>
          <a:p>
            <a:endParaRPr lang="en-US" baseline="0" dirty="0" smtClean="0"/>
          </a:p>
          <a:p>
            <a:r>
              <a:rPr lang="en-US" baseline="0" dirty="0" smtClean="0"/>
              <a:t>COAL- Dan Siegel</a:t>
            </a:r>
          </a:p>
          <a:p>
            <a:endParaRPr lang="en-US" baseline="0" dirty="0" smtClean="0"/>
          </a:p>
          <a:p>
            <a:r>
              <a:rPr lang="en-US" baseline="0" dirty="0" smtClean="0"/>
              <a:t>IF TIME - PRACTICE - Meta – Loving Kindness – Compassion Practice</a:t>
            </a:r>
          </a:p>
        </p:txBody>
      </p:sp>
      <p:sp>
        <p:nvSpPr>
          <p:cNvPr id="4" name="Slide Number Placeholder 3"/>
          <p:cNvSpPr>
            <a:spLocks noGrp="1"/>
          </p:cNvSpPr>
          <p:nvPr>
            <p:ph type="sldNum" sz="quarter" idx="10"/>
          </p:nvPr>
        </p:nvSpPr>
        <p:spPr/>
        <p:txBody>
          <a:bodyPr/>
          <a:lstStyle/>
          <a:p>
            <a:fld id="{F201B8EB-EC84-E442-9CBE-6B19F29788B0}" type="slidenum">
              <a:rPr lang="en-US" smtClean="0"/>
              <a:t>24</a:t>
            </a:fld>
            <a:endParaRPr lang="en-US"/>
          </a:p>
        </p:txBody>
      </p:sp>
    </p:spTree>
    <p:extLst>
      <p:ext uri="{BB962C8B-B14F-4D97-AF65-F5344CB8AC3E}">
        <p14:creationId xmlns:p14="http://schemas.microsoft.com/office/powerpoint/2010/main" val="45736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a:t>
            </a:r>
            <a:r>
              <a:rPr lang="en-US" baseline="0" dirty="0" smtClean="0"/>
              <a:t> 2014  – Richard Davidson, Mathieu </a:t>
            </a:r>
            <a:r>
              <a:rPr lang="en-US" baseline="0" dirty="0" err="1" smtClean="0"/>
              <a:t>Ricard</a:t>
            </a:r>
            <a:r>
              <a:rPr lang="en-US" baseline="0" dirty="0" smtClean="0"/>
              <a:t>, Antoine Lutz</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3</a:t>
            </a:fld>
            <a:endParaRPr lang="en-US"/>
          </a:p>
        </p:txBody>
      </p:sp>
    </p:spTree>
    <p:extLst>
      <p:ext uri="{BB962C8B-B14F-4D97-AF65-F5344CB8AC3E}">
        <p14:creationId xmlns:p14="http://schemas.microsoft.com/office/powerpoint/2010/main" val="3699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 18, 2015 – TIME </a:t>
            </a:r>
          </a:p>
          <a:p>
            <a:r>
              <a:rPr lang="en-US" dirty="0" smtClean="0"/>
              <a:t>Mini</a:t>
            </a:r>
            <a:r>
              <a:rPr lang="en-US" baseline="0" dirty="0" smtClean="0"/>
              <a:t> Meditators – Mindfulness and mediation exercises are helping kids get an edge in the classroom….</a:t>
            </a:r>
            <a:endParaRPr lang="en-US" dirty="0" smtClean="0"/>
          </a:p>
          <a:p>
            <a:r>
              <a:rPr lang="en-US" dirty="0" smtClean="0"/>
              <a:t>MORE KINDNESS</a:t>
            </a:r>
            <a:r>
              <a:rPr lang="en-US" baseline="0" dirty="0" smtClean="0"/>
              <a:t> – MORE SELF-CONTROL - BETTER MATH SCORES – LESS DEPRESSION – FEWER SYMPOTOMS – IMPROVED FOCUS </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4</a:t>
            </a:fld>
            <a:endParaRPr lang="en-US"/>
          </a:p>
        </p:txBody>
      </p:sp>
    </p:spTree>
    <p:extLst>
      <p:ext uri="{BB962C8B-B14F-4D97-AF65-F5344CB8AC3E}">
        <p14:creationId xmlns:p14="http://schemas.microsoft.com/office/powerpoint/2010/main" val="35732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Scientific</a:t>
            </a:r>
            <a:r>
              <a:rPr lang="en-US" baseline="0" dirty="0" smtClean="0"/>
              <a:t> American Mind </a:t>
            </a:r>
          </a:p>
          <a:p>
            <a:r>
              <a:rPr lang="en-US" baseline="0" dirty="0" smtClean="0"/>
              <a:t>Article on Mindfulness in elementary schools</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5</a:t>
            </a:fld>
            <a:endParaRPr lang="en-US"/>
          </a:p>
        </p:txBody>
      </p:sp>
    </p:spTree>
    <p:extLst>
      <p:ext uri="{BB962C8B-B14F-4D97-AF65-F5344CB8AC3E}">
        <p14:creationId xmlns:p14="http://schemas.microsoft.com/office/powerpoint/2010/main" val="8984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 Double Issue, FEB 23rd &amp; March 2nd - Special Health Issue – LIVING LONGER</a:t>
            </a:r>
          </a:p>
          <a:p>
            <a:r>
              <a:rPr lang="en-US" baseline="0" dirty="0" smtClean="0"/>
              <a:t>QUOTING RICHIE DAVIDSON – “The Regular Practice of Meditation Seems to be able to alter the trajectory of age-related changes”</a:t>
            </a:r>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6</a:t>
            </a:fld>
            <a:endParaRPr lang="en-US"/>
          </a:p>
        </p:txBody>
      </p:sp>
    </p:spTree>
    <p:extLst>
      <p:ext uri="{BB962C8B-B14F-4D97-AF65-F5344CB8AC3E}">
        <p14:creationId xmlns:p14="http://schemas.microsoft.com/office/powerpoint/2010/main" val="375616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January/February</a:t>
            </a:r>
            <a:r>
              <a:rPr lang="en-US" baseline="0" dirty="0" smtClean="0"/>
              <a:t> 2015</a:t>
            </a:r>
          </a:p>
          <a:p>
            <a:r>
              <a:rPr lang="en-US" baseline="0" dirty="0" smtClean="0"/>
              <a:t>Mindfulness Goes Viral</a:t>
            </a:r>
          </a:p>
          <a:p>
            <a:endParaRPr lang="en-US" baseline="0" dirty="0" smtClean="0"/>
          </a:p>
        </p:txBody>
      </p:sp>
      <p:sp>
        <p:nvSpPr>
          <p:cNvPr id="4" name="Slide Number Placeholder 3"/>
          <p:cNvSpPr>
            <a:spLocks noGrp="1"/>
          </p:cNvSpPr>
          <p:nvPr>
            <p:ph type="sldNum" sz="quarter" idx="10"/>
          </p:nvPr>
        </p:nvSpPr>
        <p:spPr/>
        <p:txBody>
          <a:bodyPr/>
          <a:lstStyle/>
          <a:p>
            <a:fld id="{F201B8EB-EC84-E442-9CBE-6B19F29788B0}" type="slidenum">
              <a:rPr lang="en-US" smtClean="0"/>
              <a:t>7</a:t>
            </a:fld>
            <a:endParaRPr lang="en-US"/>
          </a:p>
        </p:txBody>
      </p:sp>
    </p:spTree>
    <p:extLst>
      <p:ext uri="{BB962C8B-B14F-4D97-AF65-F5344CB8AC3E}">
        <p14:creationId xmlns:p14="http://schemas.microsoft.com/office/powerpoint/2010/main" val="401215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SURGE IN INTEREST DID</a:t>
            </a:r>
            <a:r>
              <a:rPr lang="en-US" baseline="0" dirty="0" smtClean="0"/>
              <a:t> NOT OCCUR Overnight</a:t>
            </a:r>
            <a:endParaRPr lang="en-US" dirty="0" smtClean="0"/>
          </a:p>
          <a:p>
            <a:r>
              <a:rPr lang="en-US" dirty="0" smtClean="0"/>
              <a:t>American Journal of Psychiatry</a:t>
            </a:r>
            <a:r>
              <a:rPr lang="en-US" baseline="0" dirty="0" smtClean="0"/>
              <a:t> – 1977 – </a:t>
            </a:r>
          </a:p>
          <a:p>
            <a:r>
              <a:rPr lang="en-US" baseline="0" dirty="0" smtClean="0"/>
              <a:t>READ FROM THE KUTZ, BORYSENKO and BENSON</a:t>
            </a:r>
          </a:p>
        </p:txBody>
      </p:sp>
      <p:sp>
        <p:nvSpPr>
          <p:cNvPr id="4" name="Slide Number Placeholder 3"/>
          <p:cNvSpPr>
            <a:spLocks noGrp="1"/>
          </p:cNvSpPr>
          <p:nvPr>
            <p:ph type="sldNum" sz="quarter" idx="10"/>
          </p:nvPr>
        </p:nvSpPr>
        <p:spPr/>
        <p:txBody>
          <a:bodyPr/>
          <a:lstStyle/>
          <a:p>
            <a:fld id="{F201B8EB-EC84-E442-9CBE-6B19F29788B0}" type="slidenum">
              <a:rPr lang="en-US" smtClean="0"/>
              <a:t>8</a:t>
            </a:fld>
            <a:endParaRPr lang="en-US"/>
          </a:p>
        </p:txBody>
      </p:sp>
    </p:spTree>
    <p:extLst>
      <p:ext uri="{BB962C8B-B14F-4D97-AF65-F5344CB8AC3E}">
        <p14:creationId xmlns:p14="http://schemas.microsoft.com/office/powerpoint/2010/main" val="326616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Kutz</a:t>
            </a:r>
            <a:r>
              <a:rPr lang="en-US" dirty="0" smtClean="0"/>
              <a:t>, </a:t>
            </a:r>
            <a:r>
              <a:rPr lang="en-US" dirty="0" err="1" smtClean="0"/>
              <a:t>Borysenko</a:t>
            </a:r>
            <a:r>
              <a:rPr lang="en-US" dirty="0" smtClean="0"/>
              <a:t> &amp;</a:t>
            </a:r>
            <a:r>
              <a:rPr lang="en-US" baseline="0" dirty="0" smtClean="0"/>
              <a:t> Benson – 1985</a:t>
            </a:r>
          </a:p>
          <a:p>
            <a:r>
              <a:rPr lang="en-US" baseline="0" dirty="0" smtClean="0"/>
              <a:t>VERY INFLUENTIAL PAPER FOR A LOT OF People INTERESTED IN MEDITATION</a:t>
            </a:r>
          </a:p>
          <a:p>
            <a:r>
              <a:rPr lang="en-US" baseline="0" dirty="0" smtClean="0"/>
              <a:t>I JUST WANT TO READ FROM THE FIRST FEW PARAGRAPHS OF THIS PAPER….READ FIRST PAGE</a:t>
            </a:r>
          </a:p>
          <a:p>
            <a:endParaRPr lang="en-US" baseline="0" dirty="0" smtClean="0"/>
          </a:p>
          <a:p>
            <a:r>
              <a:rPr lang="en-US" baseline="0" dirty="0" smtClean="0"/>
              <a:t>Meditation practices have been with us for thousands of years – AND, as we’ll discuss, they’ve been studied in psychology and psychiatry for several decades</a:t>
            </a:r>
          </a:p>
          <a:p>
            <a:r>
              <a:rPr lang="en-US" baseline="0" dirty="0" err="1" smtClean="0"/>
              <a:t>Sooooo</a:t>
            </a:r>
            <a:r>
              <a:rPr lang="en-US" baseline="0" dirty="0" smtClean="0"/>
              <a:t>….WHY NOW – WHY THIS SURGE IN POPULARITY and PROMINENCE NOW – I want you to sit with that question, and we’ll return to it later</a:t>
            </a:r>
            <a:endParaRPr lang="en-US" dirty="0" smtClean="0"/>
          </a:p>
          <a:p>
            <a:endParaRPr lang="en-US" dirty="0"/>
          </a:p>
        </p:txBody>
      </p:sp>
      <p:sp>
        <p:nvSpPr>
          <p:cNvPr id="4" name="Slide Number Placeholder 3"/>
          <p:cNvSpPr>
            <a:spLocks noGrp="1"/>
          </p:cNvSpPr>
          <p:nvPr>
            <p:ph type="sldNum" sz="quarter" idx="10"/>
          </p:nvPr>
        </p:nvSpPr>
        <p:spPr/>
        <p:txBody>
          <a:bodyPr/>
          <a:lstStyle/>
          <a:p>
            <a:fld id="{F201B8EB-EC84-E442-9CBE-6B19F29788B0}" type="slidenum">
              <a:rPr lang="en-US" smtClean="0"/>
              <a:t>9</a:t>
            </a:fld>
            <a:endParaRPr lang="en-US"/>
          </a:p>
        </p:txBody>
      </p:sp>
    </p:spTree>
    <p:extLst>
      <p:ext uri="{BB962C8B-B14F-4D97-AF65-F5344CB8AC3E}">
        <p14:creationId xmlns:p14="http://schemas.microsoft.com/office/powerpoint/2010/main" val="90658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460983" y="1468121"/>
            <a:ext cx="7136435" cy="3573272"/>
          </a:xfrm>
          <a:prstGeom prst="rect">
            <a:avLst/>
          </a:prstGeom>
          <a:ln w="3175">
            <a:solidFill>
              <a:schemeClr val="bg1"/>
            </a:solidFill>
          </a:ln>
          <a:effectLst>
            <a:outerShdw blurRad="63500" sx="100500" sy="100500" algn="ctr" rotWithShape="0">
              <a:prstClr val="black">
                <a:alpha val="50000"/>
              </a:prstClr>
            </a:outerShdw>
          </a:effectLst>
        </p:spPr>
        <p:txBody>
          <a:bodyPr vert="horz" lIns="101882" tIns="50941" rIns="101882" bIns="50941" rtlCol="0">
            <a:normAutofit/>
          </a:bodyPr>
          <a:lstStyle/>
          <a:p>
            <a:pPr marL="0" indent="0" algn="l" defTabSz="1018824" rtl="0" eaLnBrk="1" latinLnBrk="0" hangingPunct="1">
              <a:spcBef>
                <a:spcPts val="2228"/>
              </a:spcBef>
              <a:buClr>
                <a:schemeClr val="accent1">
                  <a:lumMod val="60000"/>
                  <a:lumOff val="40000"/>
                </a:schemeClr>
              </a:buClr>
              <a:buSzPct val="110000"/>
              <a:buFont typeface="Wingdings 2" pitchFamily="18" charset="2"/>
              <a:buNone/>
            </a:pPr>
            <a:endParaRPr sz="36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455213" y="1727200"/>
            <a:ext cx="7147974" cy="1954849"/>
          </a:xfrm>
        </p:spPr>
        <p:txBody>
          <a:bodyPr vert="horz" lIns="101882" tIns="50941" rIns="101882" bIns="50941" rtlCol="0" anchor="b" anchorCtr="0">
            <a:noAutofit/>
          </a:bodyPr>
          <a:lstStyle>
            <a:lvl1pPr marL="0" indent="0" algn="ctr" defTabSz="1018824" rtl="0" eaLnBrk="1" latinLnBrk="0" hangingPunct="1">
              <a:spcBef>
                <a:spcPct val="0"/>
              </a:spcBef>
              <a:buClr>
                <a:schemeClr val="accent1">
                  <a:lumMod val="60000"/>
                  <a:lumOff val="40000"/>
                </a:schemeClr>
              </a:buClr>
              <a:buSzPct val="110000"/>
              <a:buFont typeface="Wingdings 2" pitchFamily="18" charset="2"/>
              <a:buNone/>
              <a:defRPr sz="51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55214" y="3738881"/>
            <a:ext cx="7147975" cy="1038860"/>
          </a:xfrm>
        </p:spPr>
        <p:txBody>
          <a:bodyPr vert="horz" lIns="101882" tIns="50941" rIns="101882" bIns="50941" rtlCol="0">
            <a:normAutofit/>
          </a:bodyPr>
          <a:lstStyle>
            <a:lvl1pPr marL="0" indent="0" algn="ctr" defTabSz="1018824" rtl="0" eaLnBrk="1" latinLnBrk="0" hangingPunct="1">
              <a:spcBef>
                <a:spcPts val="334"/>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38" y="693455"/>
            <a:ext cx="4487500" cy="1316990"/>
          </a:xfrm>
        </p:spPr>
        <p:txBody>
          <a:bodyPr anchor="b"/>
          <a:lstStyle>
            <a:lvl1pPr algn="ctr">
              <a:defRPr sz="4000" b="0"/>
            </a:lvl1pPr>
          </a:lstStyle>
          <a:p>
            <a:r>
              <a:rPr lang="en-US" smtClean="0"/>
              <a:t>Click to edit Master title style</a:t>
            </a:r>
            <a:endParaRPr/>
          </a:p>
        </p:txBody>
      </p:sp>
      <p:sp>
        <p:nvSpPr>
          <p:cNvPr id="4" name="Text Placeholder 3"/>
          <p:cNvSpPr>
            <a:spLocks noGrp="1"/>
          </p:cNvSpPr>
          <p:nvPr>
            <p:ph type="body" sz="half" idx="2"/>
          </p:nvPr>
        </p:nvSpPr>
        <p:spPr>
          <a:xfrm>
            <a:off x="586738" y="2026237"/>
            <a:ext cx="4487500" cy="4216172"/>
          </a:xfrm>
        </p:spPr>
        <p:txBody>
          <a:bodyPr>
            <a:normAutofit/>
          </a:bodyPr>
          <a:lstStyle>
            <a:lvl1pPr marL="0" indent="0" algn="ctr">
              <a:spcBef>
                <a:spcPts val="669"/>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31C6E-F86C-49C0-B1F5-28674D50E1CF}"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A912A-A0BF-4140-86C6-8A0C3D7EFA45}" type="slidenum">
              <a:rPr lang="en-US" smtClean="0"/>
              <a:t>‹#›</a:t>
            </a:fld>
            <a:endParaRPr lang="en-US"/>
          </a:p>
        </p:txBody>
      </p:sp>
      <p:sp>
        <p:nvSpPr>
          <p:cNvPr id="8" name="Picture Placeholder 2"/>
          <p:cNvSpPr>
            <a:spLocks noGrp="1"/>
          </p:cNvSpPr>
          <p:nvPr>
            <p:ph type="pic" idx="1"/>
          </p:nvPr>
        </p:nvSpPr>
        <p:spPr>
          <a:xfrm>
            <a:off x="5599679" y="407311"/>
            <a:ext cx="4023360" cy="6027154"/>
          </a:xfrm>
          <a:ln w="3175">
            <a:solidFill>
              <a:schemeClr val="bg1"/>
            </a:solidFill>
          </a:ln>
          <a:effectLst>
            <a:outerShdw blurRad="63500" sx="100500" sy="100500" algn="ctr" rotWithShape="0">
              <a:prstClr val="black">
                <a:alpha val="50000"/>
              </a:prstClr>
            </a:outerShdw>
          </a:effectLst>
        </p:spPr>
        <p:txBody>
          <a:bodyPr vert="horz" lIns="101882" tIns="50941" rIns="101882" bIns="50941" rtlCol="0">
            <a:normAutofit/>
          </a:bodyPr>
          <a:lstStyle>
            <a:lvl1pPr marL="0" indent="0" algn="l" defTabSz="1018824" rtl="0" eaLnBrk="1" latinLnBrk="0" hangingPunct="1">
              <a:spcBef>
                <a:spcPts val="2228"/>
              </a:spcBef>
              <a:buClr>
                <a:schemeClr val="accent1">
                  <a:lumMod val="60000"/>
                  <a:lumOff val="40000"/>
                </a:schemeClr>
              </a:buClr>
              <a:buSzPct val="110000"/>
              <a:buFont typeface="Wingdings 2" pitchFamily="18" charset="2"/>
              <a:buNone/>
              <a:defRPr sz="3600" kern="1200">
                <a:solidFill>
                  <a:schemeClr val="tx1">
                    <a:lumMod val="65000"/>
                    <a:lumOff val="35000"/>
                  </a:schemeClr>
                </a:solidFill>
                <a:latin typeface="+mn-lt"/>
                <a:ea typeface="+mn-ea"/>
                <a:cs typeface="+mn-cs"/>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06771" y="417408"/>
            <a:ext cx="1676400" cy="631867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4201" y="417408"/>
            <a:ext cx="7358699" cy="631867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9892" y="3799842"/>
            <a:ext cx="9258618" cy="1666028"/>
          </a:xfrm>
        </p:spPr>
        <p:txBody>
          <a:bodyPr/>
          <a:lstStyle/>
          <a:p>
            <a:r>
              <a:rPr lang="en-US" smtClean="0"/>
              <a:t>Click to edit Master title style</a:t>
            </a:r>
            <a:endParaRPr dirty="0"/>
          </a:p>
        </p:txBody>
      </p:sp>
      <p:sp>
        <p:nvSpPr>
          <p:cNvPr id="3" name="Subtitle 2"/>
          <p:cNvSpPr>
            <a:spLocks noGrp="1"/>
          </p:cNvSpPr>
          <p:nvPr>
            <p:ph type="subTitle" idx="1"/>
          </p:nvPr>
        </p:nvSpPr>
        <p:spPr>
          <a:xfrm>
            <a:off x="399892" y="5407167"/>
            <a:ext cx="9258618" cy="1102360"/>
          </a:xfrm>
        </p:spPr>
        <p:txBody>
          <a:bodyPr>
            <a:normAutofit/>
          </a:bodyPr>
          <a:lstStyle>
            <a:lvl1pPr marL="0" indent="0" algn="ctr">
              <a:spcBef>
                <a:spcPts val="334"/>
              </a:spcBef>
              <a:buNone/>
              <a:defRPr sz="20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408078" y="412010"/>
            <a:ext cx="9242244" cy="3215110"/>
          </a:xfrm>
          <a:ln w="3175">
            <a:solidFill>
              <a:schemeClr val="bg1"/>
            </a:solidFill>
          </a:ln>
          <a:effectLst>
            <a:outerShdw blurRad="63500" sx="100500" sy="100500" algn="ctr" rotWithShape="0">
              <a:prstClr val="black">
                <a:alpha val="50000"/>
              </a:prstClr>
            </a:outerShdw>
          </a:effectLst>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4203" y="2723564"/>
            <a:ext cx="8862219" cy="1543685"/>
          </a:xfrm>
        </p:spPr>
        <p:txBody>
          <a:bodyPr anchor="b" anchorCtr="0"/>
          <a:lstStyle>
            <a:lvl1pPr algn="ctr">
              <a:defRPr sz="5100" b="0" cap="none" baseline="0"/>
            </a:lvl1pPr>
          </a:lstStyle>
          <a:p>
            <a:r>
              <a:rPr lang="en-US" smtClean="0"/>
              <a:t>Click to edit Master title style</a:t>
            </a:r>
            <a:endParaRPr/>
          </a:p>
        </p:txBody>
      </p:sp>
      <p:sp>
        <p:nvSpPr>
          <p:cNvPr id="3" name="Text Placeholder 2"/>
          <p:cNvSpPr>
            <a:spLocks noGrp="1"/>
          </p:cNvSpPr>
          <p:nvPr>
            <p:ph type="body" idx="1"/>
          </p:nvPr>
        </p:nvSpPr>
        <p:spPr>
          <a:xfrm>
            <a:off x="604203" y="4234140"/>
            <a:ext cx="8862219" cy="1700212"/>
          </a:xfrm>
        </p:spPr>
        <p:txBody>
          <a:bodyPr anchor="t" anchorCtr="0">
            <a:normAutofit/>
          </a:bodyPr>
          <a:lstStyle>
            <a:lvl1pPr marL="0" indent="0" algn="ctr">
              <a:spcBef>
                <a:spcPts val="334"/>
              </a:spcBef>
              <a:buNone/>
              <a:defRPr sz="20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31C6E-F86C-49C0-B1F5-28674D50E1CF}"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4202" y="121919"/>
            <a:ext cx="8846504" cy="1515217"/>
          </a:xfrm>
        </p:spPr>
        <p:txBody>
          <a:bodyPr/>
          <a:lstStyle/>
          <a:p>
            <a:r>
              <a:rPr lang="en-US" smtClean="0"/>
              <a:t>Click to edit Master title style</a:t>
            </a:r>
            <a:endParaRPr/>
          </a:p>
        </p:txBody>
      </p:sp>
      <p:sp>
        <p:nvSpPr>
          <p:cNvPr id="3" name="Content Placeholder 2"/>
          <p:cNvSpPr>
            <a:spLocks noGrp="1"/>
          </p:cNvSpPr>
          <p:nvPr>
            <p:ph sz="half" idx="1"/>
          </p:nvPr>
        </p:nvSpPr>
        <p:spPr>
          <a:xfrm>
            <a:off x="604202" y="1813561"/>
            <a:ext cx="4224528" cy="4922520"/>
          </a:xfrm>
        </p:spPr>
        <p:txBody>
          <a:bodyPr>
            <a:normAutofit/>
          </a:bodyPr>
          <a:lstStyle>
            <a:lvl1pPr>
              <a:spcBef>
                <a:spcPts val="1783"/>
              </a:spcBef>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226178" y="1813561"/>
            <a:ext cx="4224528" cy="4922520"/>
          </a:xfrm>
        </p:spPr>
        <p:txBody>
          <a:bodyPr>
            <a:normAutofit/>
          </a:bodyPr>
          <a:lstStyle>
            <a:lvl1pPr>
              <a:spcBef>
                <a:spcPts val="1783"/>
              </a:spcBef>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6A31C6E-F86C-49C0-B1F5-28674D50E1CF}"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4201" y="121919"/>
            <a:ext cx="8846504" cy="151521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4201" y="1646988"/>
            <a:ext cx="4224528" cy="851005"/>
          </a:xfrm>
        </p:spPr>
        <p:txBody>
          <a:bodyPr anchor="b">
            <a:noAutofit/>
          </a:bodyPr>
          <a:lstStyle>
            <a:lvl1pPr marL="0" indent="0" algn="ctr">
              <a:spcBef>
                <a:spcPts val="0"/>
              </a:spcBef>
              <a:buNone/>
              <a:defRPr sz="2700" b="0">
                <a:solidFill>
                  <a:schemeClr val="accent1">
                    <a:lumMod val="60000"/>
                    <a:lumOff val="40000"/>
                  </a:schemeClr>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604201" y="2660404"/>
            <a:ext cx="4224528" cy="4075676"/>
          </a:xfrm>
        </p:spPr>
        <p:txBody>
          <a:bodyPr>
            <a:normAutofit/>
          </a:bodyPr>
          <a:lstStyle>
            <a:lvl1pPr>
              <a:spcBef>
                <a:spcPts val="1783"/>
              </a:spcBef>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226177" y="1646988"/>
            <a:ext cx="4224528" cy="851005"/>
          </a:xfrm>
        </p:spPr>
        <p:txBody>
          <a:bodyPr anchor="b">
            <a:noAutofit/>
          </a:bodyPr>
          <a:lstStyle>
            <a:lvl1pPr marL="0" indent="0" algn="ctr">
              <a:spcBef>
                <a:spcPts val="0"/>
              </a:spcBef>
              <a:buNone/>
              <a:defRPr sz="2700" b="0">
                <a:solidFill>
                  <a:schemeClr val="accent1">
                    <a:lumMod val="60000"/>
                    <a:lumOff val="40000"/>
                  </a:schemeClr>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226177" y="2660404"/>
            <a:ext cx="4224528" cy="4075676"/>
          </a:xfrm>
        </p:spPr>
        <p:txBody>
          <a:bodyPr>
            <a:normAutofit/>
          </a:bodyPr>
          <a:lstStyle>
            <a:lvl1pPr>
              <a:spcBef>
                <a:spcPts val="1783"/>
              </a:spcBef>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6A31C6E-F86C-49C0-B1F5-28674D50E1CF}"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A31C6E-F86C-49C0-B1F5-28674D50E1CF}"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31C6E-F86C-49C0-B1F5-28674D50E1CF}"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6739" y="693455"/>
            <a:ext cx="4224528" cy="1316990"/>
          </a:xfrm>
        </p:spPr>
        <p:txBody>
          <a:bodyPr anchor="b"/>
          <a:lstStyle>
            <a:lvl1pPr algn="ctr">
              <a:defRPr sz="4000" b="0"/>
            </a:lvl1pPr>
          </a:lstStyle>
          <a:p>
            <a:r>
              <a:rPr lang="en-US" smtClean="0"/>
              <a:t>Click to edit Master title style</a:t>
            </a:r>
            <a:endParaRPr/>
          </a:p>
        </p:txBody>
      </p:sp>
      <p:sp>
        <p:nvSpPr>
          <p:cNvPr id="3" name="Content Placeholder 2"/>
          <p:cNvSpPr>
            <a:spLocks noGrp="1"/>
          </p:cNvSpPr>
          <p:nvPr>
            <p:ph idx="1"/>
          </p:nvPr>
        </p:nvSpPr>
        <p:spPr>
          <a:xfrm>
            <a:off x="5217106" y="417407"/>
            <a:ext cx="4224528" cy="6318673"/>
          </a:xfrm>
        </p:spPr>
        <p:txBody>
          <a:bodyPr>
            <a:normAutofit/>
          </a:bodyPr>
          <a:lstStyle>
            <a:lvl1pPr>
              <a:spcBef>
                <a:spcPts val="2228"/>
              </a:spcBef>
              <a:defRPr sz="2500"/>
            </a:lvl1pPr>
            <a:lvl2pPr>
              <a:defRPr sz="22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86739" y="2026237"/>
            <a:ext cx="4224528" cy="4216172"/>
          </a:xfrm>
        </p:spPr>
        <p:txBody>
          <a:bodyPr>
            <a:normAutofit/>
          </a:bodyPr>
          <a:lstStyle>
            <a:lvl1pPr marL="0" indent="0" algn="ctr">
              <a:spcBef>
                <a:spcPts val="669"/>
              </a:spcBef>
              <a:buNone/>
              <a:defRPr sz="20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31C6E-F86C-49C0-B1F5-28674D50E1CF}"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A912A-A0BF-4140-86C6-8A0C3D7EFA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202" y="121919"/>
            <a:ext cx="8846504" cy="1515217"/>
          </a:xfrm>
          <a:prstGeom prst="rect">
            <a:avLst/>
          </a:prstGeom>
        </p:spPr>
        <p:txBody>
          <a:bodyPr vert="horz" lIns="101882" tIns="50941" rIns="101882" bIns="50941"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604202" y="1813561"/>
            <a:ext cx="8846504" cy="4922520"/>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92819" y="7112424"/>
            <a:ext cx="2346960" cy="413808"/>
          </a:xfrm>
          <a:prstGeom prst="rect">
            <a:avLst/>
          </a:prstGeom>
        </p:spPr>
        <p:txBody>
          <a:bodyPr vert="horz" lIns="101882" tIns="50941" rIns="101882" bIns="50941" rtlCol="0" anchor="ctr"/>
          <a:lstStyle>
            <a:lvl1pPr algn="r">
              <a:defRPr sz="1300">
                <a:solidFill>
                  <a:schemeClr val="bg1"/>
                </a:solidFill>
              </a:defRPr>
            </a:lvl1pPr>
          </a:lstStyle>
          <a:p>
            <a:fld id="{26A31C6E-F86C-49C0-B1F5-28674D50E1CF}" type="datetimeFigureOut">
              <a:rPr lang="en-US" smtClean="0"/>
              <a:t>4/9/2015</a:t>
            </a:fld>
            <a:endParaRPr lang="en-US"/>
          </a:p>
        </p:txBody>
      </p:sp>
      <p:sp>
        <p:nvSpPr>
          <p:cNvPr id="5" name="Footer Placeholder 4"/>
          <p:cNvSpPr>
            <a:spLocks noGrp="1"/>
          </p:cNvSpPr>
          <p:nvPr>
            <p:ph type="ftr" sz="quarter" idx="3"/>
          </p:nvPr>
        </p:nvSpPr>
        <p:spPr>
          <a:xfrm>
            <a:off x="290904" y="7112424"/>
            <a:ext cx="5325035" cy="413808"/>
          </a:xfrm>
          <a:prstGeom prst="rect">
            <a:avLst/>
          </a:prstGeom>
        </p:spPr>
        <p:txBody>
          <a:bodyPr vert="horz" lIns="101882" tIns="50941" rIns="101882" bIns="50941" rtlCol="0" anchor="ctr"/>
          <a:lstStyle>
            <a:lvl1pPr algn="l">
              <a:defRPr sz="1300">
                <a:solidFill>
                  <a:schemeClr val="bg1"/>
                </a:solidFill>
              </a:defRPr>
            </a:lvl1pPr>
          </a:lstStyle>
          <a:p>
            <a:endParaRPr lang="en-US"/>
          </a:p>
        </p:txBody>
      </p:sp>
      <p:sp>
        <p:nvSpPr>
          <p:cNvPr id="6" name="Slide Number Placeholder 5"/>
          <p:cNvSpPr>
            <a:spLocks noGrp="1"/>
          </p:cNvSpPr>
          <p:nvPr>
            <p:ph type="sldNum" sz="quarter" idx="4"/>
          </p:nvPr>
        </p:nvSpPr>
        <p:spPr>
          <a:xfrm>
            <a:off x="8687697" y="7112424"/>
            <a:ext cx="1089660" cy="413808"/>
          </a:xfrm>
          <a:prstGeom prst="rect">
            <a:avLst/>
          </a:prstGeom>
        </p:spPr>
        <p:txBody>
          <a:bodyPr vert="horz" lIns="101882" tIns="50941" rIns="101882" bIns="50941" rtlCol="0" anchor="ctr"/>
          <a:lstStyle>
            <a:lvl1pPr algn="r">
              <a:defRPr sz="4000">
                <a:solidFill>
                  <a:schemeClr val="bg1"/>
                </a:solidFill>
              </a:defRPr>
            </a:lvl1pPr>
          </a:lstStyle>
          <a:p>
            <a:fld id="{44DA912A-A0BF-4140-86C6-8A0C3D7EFA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xStyles>
    <p:titleStyle>
      <a:lvl1pPr algn="ctr" defTabSz="1018824" rtl="0" eaLnBrk="1" latinLnBrk="0" hangingPunct="1">
        <a:spcBef>
          <a:spcPct val="0"/>
        </a:spcBef>
        <a:buNone/>
        <a:defRPr sz="5100" kern="1200">
          <a:solidFill>
            <a:schemeClr val="accent1"/>
          </a:solidFill>
          <a:latin typeface="+mj-lt"/>
          <a:ea typeface="+mj-ea"/>
          <a:cs typeface="+mj-cs"/>
        </a:defRPr>
      </a:lvl1pPr>
    </p:titleStyle>
    <p:bodyStyle>
      <a:lvl1pPr marL="389134" indent="-389134" algn="l" defTabSz="1018824" rtl="0" eaLnBrk="1" latinLnBrk="0" hangingPunct="1">
        <a:spcBef>
          <a:spcPts val="2228"/>
        </a:spcBef>
        <a:buClr>
          <a:schemeClr val="accent1">
            <a:lumMod val="60000"/>
            <a:lumOff val="40000"/>
          </a:schemeClr>
        </a:buClr>
        <a:buSzPct val="110000"/>
        <a:buFont typeface="Wingdings 2" pitchFamily="18" charset="2"/>
        <a:buChar char=""/>
        <a:defRPr sz="2700" kern="1200">
          <a:solidFill>
            <a:schemeClr val="tx1">
              <a:lumMod val="65000"/>
              <a:lumOff val="35000"/>
            </a:schemeClr>
          </a:solidFill>
          <a:latin typeface="+mn-lt"/>
          <a:ea typeface="+mn-ea"/>
          <a:cs typeface="+mn-cs"/>
        </a:defRPr>
      </a:lvl1pPr>
      <a:lvl2pPr marL="764118" indent="-374984" algn="l" defTabSz="1018824" rtl="0" eaLnBrk="1" latinLnBrk="0" hangingPunct="1">
        <a:spcBef>
          <a:spcPts val="669"/>
        </a:spcBef>
        <a:buClr>
          <a:schemeClr val="accent1">
            <a:lumMod val="75000"/>
          </a:schemeClr>
        </a:buClr>
        <a:buSzPct val="110000"/>
        <a:buFont typeface="Wingdings 2" pitchFamily="18" charset="2"/>
        <a:buChar char=""/>
        <a:defRPr sz="2500" kern="1200">
          <a:solidFill>
            <a:schemeClr val="tx1">
              <a:lumMod val="65000"/>
              <a:lumOff val="35000"/>
            </a:schemeClr>
          </a:solidFill>
          <a:latin typeface="+mn-lt"/>
          <a:ea typeface="+mn-ea"/>
          <a:cs typeface="+mn-cs"/>
        </a:defRPr>
      </a:lvl2pPr>
      <a:lvl3pPr marL="1078963" indent="-314845" algn="l" defTabSz="1018824" rtl="0" eaLnBrk="1" latinLnBrk="0" hangingPunct="1">
        <a:spcBef>
          <a:spcPts val="669"/>
        </a:spcBef>
        <a:buClr>
          <a:schemeClr val="accent1">
            <a:lumMod val="60000"/>
            <a:lumOff val="40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3pPr>
      <a:lvl4pPr marL="1407959" indent="-328995" algn="l" defTabSz="1018824" rtl="0" eaLnBrk="1" latinLnBrk="0" hangingPunct="1">
        <a:spcBef>
          <a:spcPts val="669"/>
        </a:spcBef>
        <a:buClr>
          <a:schemeClr val="accent1">
            <a:lumMod val="75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4pPr>
      <a:lvl5pPr marL="1722804" indent="-314845" algn="l" defTabSz="1018824" rtl="0" eaLnBrk="1" latinLnBrk="0" hangingPunct="1">
        <a:spcBef>
          <a:spcPts val="669"/>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5pPr>
      <a:lvl6pPr marL="2037649" indent="-314845" algn="l" defTabSz="1018824"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6pPr>
      <a:lvl7pPr marL="2359569" indent="-314845" algn="l" defTabSz="1018824" rtl="0" eaLnBrk="1" latinLnBrk="0" hangingPunct="1">
        <a:spcBef>
          <a:spcPct val="20000"/>
        </a:spcBef>
        <a:buClr>
          <a:schemeClr val="accent1">
            <a:lumMod val="60000"/>
            <a:lumOff val="40000"/>
          </a:schemeClr>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7pPr>
      <a:lvl8pPr marL="2672646" indent="-314845" algn="l" defTabSz="1018824" rtl="0" eaLnBrk="1" latinLnBrk="0" hangingPunct="1">
        <a:spcBef>
          <a:spcPct val="20000"/>
        </a:spcBef>
        <a:buClr>
          <a:schemeClr val="accent2"/>
        </a:buClr>
        <a:buSzPct val="110000"/>
        <a:buFont typeface="Wingdings 2" pitchFamily="18" charset="2"/>
        <a:buChar char=""/>
        <a:defRPr lang="en-US" sz="2000" kern="1200" dirty="0" smtClean="0">
          <a:solidFill>
            <a:schemeClr val="tx1">
              <a:lumMod val="65000"/>
              <a:lumOff val="35000"/>
            </a:schemeClr>
          </a:solidFill>
          <a:latin typeface="+mn-lt"/>
          <a:ea typeface="+mn-ea"/>
          <a:cs typeface="+mn-cs"/>
        </a:defRPr>
      </a:lvl8pPr>
      <a:lvl9pPr marL="2996334" indent="-314845" algn="l" defTabSz="1018824" rtl="0" eaLnBrk="1" latinLnBrk="0" hangingPunct="1">
        <a:spcBef>
          <a:spcPct val="20000"/>
        </a:spcBef>
        <a:buClr>
          <a:schemeClr val="accent1">
            <a:lumMod val="60000"/>
            <a:lumOff val="40000"/>
          </a:schemeClr>
        </a:buClr>
        <a:buSzPct val="110000"/>
        <a:buFont typeface="Wingdings 2" pitchFamily="18" charset="2"/>
        <a:buChar char=""/>
        <a:defRPr lang="en-US" sz="2000" kern="1200" dirty="0">
          <a:solidFill>
            <a:schemeClr val="tx1">
              <a:lumMod val="65000"/>
              <a:lumOff val="35000"/>
            </a:schemeClr>
          </a:solidFill>
          <a:latin typeface="+mn-lt"/>
          <a:ea typeface="+mn-ea"/>
          <a:cs typeface="+mn-cs"/>
        </a:defRPr>
      </a:lvl9pPr>
    </p:bodyStyle>
    <p:otherStyle>
      <a:defPPr>
        <a:defRPr/>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epts.washington.edu/abrc/index.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Meditation and Mindfulness: </a:t>
            </a:r>
            <a:br>
              <a:rPr lang="en-US" sz="2400" b="1" dirty="0" smtClean="0"/>
            </a:br>
            <a:r>
              <a:rPr lang="en-US" sz="2400" b="1" dirty="0" smtClean="0"/>
              <a:t>Applications and Benefits in Psychotherapy Treatment </a:t>
            </a:r>
            <a:r>
              <a:rPr lang="en-US" sz="2400" b="1" dirty="0"/>
              <a:t/>
            </a:r>
            <a:br>
              <a:rPr lang="en-US" sz="2400" b="1" dirty="0"/>
            </a:br>
            <a:r>
              <a:rPr lang="en-US" sz="2400" b="1" dirty="0"/>
              <a:t/>
            </a:r>
            <a:br>
              <a:rPr lang="en-US" sz="2400" b="1" dirty="0"/>
            </a:br>
            <a:r>
              <a:rPr lang="en-US" sz="2400" b="1" dirty="0" smtClean="0"/>
              <a:t>John T. Jones, Ph.D.</a:t>
            </a:r>
            <a:endParaRPr lang="en-US" sz="2400" b="1" dirty="0"/>
          </a:p>
        </p:txBody>
      </p:sp>
      <p:sp>
        <p:nvSpPr>
          <p:cNvPr id="3" name="Content Placeholder 2"/>
          <p:cNvSpPr>
            <a:spLocks noGrp="1"/>
          </p:cNvSpPr>
          <p:nvPr>
            <p:ph idx="1"/>
          </p:nvPr>
        </p:nvSpPr>
        <p:spPr>
          <a:xfrm>
            <a:off x="502920" y="1468120"/>
            <a:ext cx="9304020" cy="578612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endParaRPr lang="en-US" sz="2200" dirty="0"/>
          </a:p>
        </p:txBody>
      </p:sp>
      <p:pic>
        <p:nvPicPr>
          <p:cNvPr id="2050" name="Picture 2" descr="C:\Users\Dave and Anne\Documents\New Files\EJP, incl MDG\FACE Display\Water rip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863" y="1764212"/>
            <a:ext cx="7292340" cy="445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55839"/>
      </p:ext>
    </p:extLst>
  </p:cSld>
  <p:clrMapOvr>
    <a:masterClrMapping/>
  </p:clrMapOvr>
  <mc:AlternateContent xmlns:mc="http://schemas.openxmlformats.org/markup-compatibility/2006" xmlns:p14="http://schemas.microsoft.com/office/powerpoint/2010/main">
    <mc:Choice Requires="p14">
      <p:transition spd="slow" p14:dur="2000" advTm="15088"/>
    </mc:Choice>
    <mc:Fallback xmlns="">
      <p:transition spd="slow" advTm="150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02" y="228600"/>
            <a:ext cx="8846504" cy="1143000"/>
          </a:xfrm>
        </p:spPr>
        <p:txBody>
          <a:bodyPr>
            <a:normAutofit fontScale="90000"/>
          </a:bodyPr>
          <a:lstStyle/>
          <a:p>
            <a:r>
              <a:rPr lang="en-US" dirty="0" smtClean="0"/>
              <a:t/>
            </a:r>
            <a:br>
              <a:rPr lang="en-US" dirty="0" smtClean="0"/>
            </a:br>
            <a:r>
              <a:rPr lang="en-US" dirty="0" smtClean="0"/>
              <a:t>Training the Mind</a:t>
            </a:r>
            <a:br>
              <a:rPr lang="en-US" dirty="0" smtClean="0"/>
            </a:br>
            <a:endParaRPr lang="en-US" dirty="0"/>
          </a:p>
        </p:txBody>
      </p:sp>
      <p:sp>
        <p:nvSpPr>
          <p:cNvPr id="3" name="Content Placeholder 2"/>
          <p:cNvSpPr>
            <a:spLocks noGrp="1"/>
          </p:cNvSpPr>
          <p:nvPr>
            <p:ph idx="1"/>
          </p:nvPr>
        </p:nvSpPr>
        <p:spPr>
          <a:xfrm>
            <a:off x="502920" y="685800"/>
            <a:ext cx="9052560" cy="6257187"/>
          </a:xfrm>
        </p:spPr>
        <p:txBody>
          <a:bodyPr>
            <a:noAutofit/>
          </a:bodyPr>
          <a:lstStyle/>
          <a:p>
            <a:pPr marL="0" indent="0">
              <a:buNone/>
            </a:pPr>
            <a:r>
              <a:rPr lang="en-US" sz="4000" dirty="0" smtClean="0"/>
              <a:t>The faculty of voluntarily bringing back a wandering attention, over and over again, is the very root of judgment, character, and will. No one is </a:t>
            </a:r>
            <a:r>
              <a:rPr lang="en-US" sz="4000" i="1" dirty="0" smtClean="0"/>
              <a:t>compos sui </a:t>
            </a:r>
            <a:r>
              <a:rPr lang="en-US" sz="4000" dirty="0" smtClean="0"/>
              <a:t>if he have it not. An education which should improve this faculty would be the education par excellence. But it is easier to define this ideal than to give practical instructions for bringing it about. (William James, 1890)</a:t>
            </a:r>
            <a:endParaRPr lang="en-US" sz="4000" i="1" dirty="0"/>
          </a:p>
        </p:txBody>
      </p:sp>
    </p:spTree>
    <p:extLst>
      <p:ext uri="{BB962C8B-B14F-4D97-AF65-F5344CB8AC3E}">
        <p14:creationId xmlns:p14="http://schemas.microsoft.com/office/powerpoint/2010/main" val="11934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e and Anne\Documents\New Files\EJP, incl MDG\FACE Display\Rock Gar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2" y="777240"/>
            <a:ext cx="8423910" cy="646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5460"/>
      </p:ext>
    </p:extLst>
  </p:cSld>
  <p:clrMapOvr>
    <a:masterClrMapping/>
  </p:clrMapOvr>
  <mc:AlternateContent xmlns:mc="http://schemas.openxmlformats.org/markup-compatibility/2006" xmlns:p14="http://schemas.microsoft.com/office/powerpoint/2010/main">
    <mc:Choice Requires="p14">
      <p:transition spd="slow" p14:dur="2000" advTm="10903"/>
    </mc:Choice>
    <mc:Fallback xmlns="">
      <p:transition spd="slow" advTm="109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Research</a:t>
            </a:r>
            <a:br>
              <a:rPr lang="en-US" dirty="0" smtClean="0"/>
            </a:br>
            <a:r>
              <a:rPr lang="en-US" dirty="0" smtClean="0"/>
              <a:t>&amp; Theoretical Developments</a:t>
            </a:r>
            <a:endParaRPr lang="en-US" dirty="0"/>
          </a:p>
        </p:txBody>
      </p:sp>
      <p:sp>
        <p:nvSpPr>
          <p:cNvPr id="3" name="Content Placeholder 2"/>
          <p:cNvSpPr>
            <a:spLocks noGrp="1"/>
          </p:cNvSpPr>
          <p:nvPr>
            <p:ph idx="1"/>
          </p:nvPr>
        </p:nvSpPr>
        <p:spPr>
          <a:xfrm>
            <a:off x="604202" y="1143000"/>
            <a:ext cx="8846504" cy="5593081"/>
          </a:xfrm>
        </p:spPr>
        <p:txBody>
          <a:bodyPr>
            <a:normAutofit lnSpcReduction="10000"/>
          </a:bodyPr>
          <a:lstStyle/>
          <a:p>
            <a:endParaRPr lang="en-US" dirty="0" smtClean="0"/>
          </a:p>
          <a:p>
            <a:endParaRPr lang="en-US" dirty="0"/>
          </a:p>
          <a:p>
            <a:r>
              <a:rPr lang="en-US" dirty="0" smtClean="0"/>
              <a:t>Herbert Benson - (TM) - The Relaxation Response (1975)</a:t>
            </a:r>
          </a:p>
          <a:p>
            <a:r>
              <a:rPr lang="en-US" dirty="0" smtClean="0"/>
              <a:t>Jon </a:t>
            </a:r>
            <a:r>
              <a:rPr lang="en-US" dirty="0" err="1" smtClean="0"/>
              <a:t>Kabat-Zinn</a:t>
            </a:r>
            <a:r>
              <a:rPr lang="en-US" dirty="0" smtClean="0"/>
              <a:t> – (MBSR) Full Catastrophe Living (1990)</a:t>
            </a:r>
          </a:p>
          <a:p>
            <a:r>
              <a:rPr lang="en-US" dirty="0"/>
              <a:t>Dialectical Behavior Therapy </a:t>
            </a:r>
            <a:r>
              <a:rPr lang="en-US" dirty="0" smtClean="0"/>
              <a:t>– (DBT) Marsha </a:t>
            </a:r>
            <a:r>
              <a:rPr lang="en-US" dirty="0" err="1"/>
              <a:t>Linehan</a:t>
            </a:r>
            <a:r>
              <a:rPr lang="en-US" dirty="0"/>
              <a:t> </a:t>
            </a:r>
            <a:r>
              <a:rPr lang="en-US" dirty="0" smtClean="0"/>
              <a:t>– </a:t>
            </a:r>
            <a:r>
              <a:rPr lang="en-US" dirty="0"/>
              <a:t>B</a:t>
            </a:r>
            <a:r>
              <a:rPr lang="en-US" dirty="0" smtClean="0"/>
              <a:t>ook </a:t>
            </a:r>
            <a:r>
              <a:rPr lang="en-US" dirty="0"/>
              <a:t>and treatment manual </a:t>
            </a:r>
            <a:r>
              <a:rPr lang="en-US" dirty="0" smtClean="0"/>
              <a:t>– (1993)</a:t>
            </a:r>
            <a:endParaRPr lang="en-US" dirty="0"/>
          </a:p>
          <a:p>
            <a:r>
              <a:rPr lang="en-US" dirty="0" smtClean="0"/>
              <a:t>Acceptance and Commitment Therapy – (ACT) Steven Hayes – First Edition Published (1999)</a:t>
            </a:r>
          </a:p>
          <a:p>
            <a:endParaRPr lang="en-US" dirty="0" smtClean="0"/>
          </a:p>
          <a:p>
            <a:endParaRPr lang="en-US" dirty="0"/>
          </a:p>
          <a:p>
            <a:endParaRPr lang="en-US" dirty="0"/>
          </a:p>
        </p:txBody>
      </p:sp>
    </p:spTree>
    <p:extLst>
      <p:ext uri="{BB962C8B-B14F-4D97-AF65-F5344CB8AC3E}">
        <p14:creationId xmlns:p14="http://schemas.microsoft.com/office/powerpoint/2010/main" val="725119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Research</a:t>
            </a:r>
            <a:br>
              <a:rPr lang="en-US" dirty="0" smtClean="0"/>
            </a:br>
            <a:r>
              <a:rPr lang="en-US" dirty="0" smtClean="0"/>
              <a:t>&amp; Theoretical Developments</a:t>
            </a:r>
            <a:endParaRPr lang="en-US" dirty="0"/>
          </a:p>
        </p:txBody>
      </p:sp>
      <p:sp>
        <p:nvSpPr>
          <p:cNvPr id="4" name="Content Placeholder 3"/>
          <p:cNvSpPr>
            <a:spLocks noGrp="1"/>
          </p:cNvSpPr>
          <p:nvPr>
            <p:ph idx="1"/>
          </p:nvPr>
        </p:nvSpPr>
        <p:spPr>
          <a:xfrm>
            <a:off x="604202" y="1813561"/>
            <a:ext cx="8846504" cy="4922520"/>
          </a:xfrm>
        </p:spPr>
        <p:txBody>
          <a:bodyPr/>
          <a:lstStyle/>
          <a:p>
            <a:r>
              <a:rPr lang="en-US" dirty="0"/>
              <a:t>Mindfulness Based Cognitive Therapy </a:t>
            </a:r>
            <a:r>
              <a:rPr lang="en-US" dirty="0" smtClean="0"/>
              <a:t>– (MBCT) - </a:t>
            </a:r>
            <a:r>
              <a:rPr lang="en-US" dirty="0" err="1" smtClean="0"/>
              <a:t>Segel</a:t>
            </a:r>
            <a:r>
              <a:rPr lang="en-US" dirty="0"/>
              <a:t>, </a:t>
            </a:r>
            <a:r>
              <a:rPr lang="en-US" dirty="0" smtClean="0"/>
              <a:t>Williams, Teasdale – The Mindful Way Through Depression: Freeing Yourself From Chronic Unhappiness (2007)</a:t>
            </a:r>
          </a:p>
          <a:p>
            <a:r>
              <a:rPr lang="en-US" dirty="0" smtClean="0"/>
              <a:t>Mindfulness Based Relapse Prevention (MBRP) </a:t>
            </a:r>
            <a:r>
              <a:rPr lang="en-US" dirty="0"/>
              <a:t>(Bowen, </a:t>
            </a:r>
            <a:r>
              <a:rPr lang="en-US" dirty="0" err="1"/>
              <a:t>Chawla</a:t>
            </a:r>
            <a:r>
              <a:rPr lang="en-US" dirty="0"/>
              <a:t> and </a:t>
            </a:r>
            <a:r>
              <a:rPr lang="en-US" dirty="0" err="1"/>
              <a:t>Marlatt</a:t>
            </a:r>
            <a:r>
              <a:rPr lang="en-US" dirty="0"/>
              <a:t>, 2010) is a novel treatment approach developed at the</a:t>
            </a:r>
            <a:r>
              <a:rPr lang="en-US" dirty="0">
                <a:hlinkClick r:id="rId3"/>
              </a:rPr>
              <a:t> </a:t>
            </a:r>
            <a:r>
              <a:rPr lang="en-US" dirty="0" smtClean="0"/>
              <a:t>Addictive Behaviors Research Center at </a:t>
            </a:r>
            <a:r>
              <a:rPr lang="en-US" dirty="0"/>
              <a:t>the University of Washington, for individuals in recovery from addictive behaviors. </a:t>
            </a:r>
            <a:r>
              <a:rPr lang="en-US" dirty="0" smtClean="0"/>
              <a:t> </a:t>
            </a:r>
            <a:endParaRPr lang="en-US" dirty="0"/>
          </a:p>
        </p:txBody>
      </p:sp>
    </p:spTree>
    <p:extLst>
      <p:ext uri="{BB962C8B-B14F-4D97-AF65-F5344CB8AC3E}">
        <p14:creationId xmlns:p14="http://schemas.microsoft.com/office/powerpoint/2010/main" val="775453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Meditation?</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Three Broad Categories:</a:t>
            </a:r>
          </a:p>
          <a:p>
            <a:pPr marL="0" indent="0">
              <a:buNone/>
            </a:pPr>
            <a:r>
              <a:rPr lang="en-US" sz="4400" dirty="0"/>
              <a:t>	</a:t>
            </a:r>
            <a:r>
              <a:rPr lang="en-US" sz="4400" dirty="0" smtClean="0"/>
              <a:t>- Concentration Forms</a:t>
            </a:r>
          </a:p>
          <a:p>
            <a:pPr marL="0" indent="0">
              <a:buNone/>
            </a:pPr>
            <a:r>
              <a:rPr lang="en-US" sz="4400" dirty="0" smtClean="0"/>
              <a:t>	- Opening-Up (Mindfulness) 			Forms</a:t>
            </a:r>
          </a:p>
          <a:p>
            <a:pPr marL="0" indent="0">
              <a:buNone/>
            </a:pPr>
            <a:r>
              <a:rPr lang="en-US" sz="4400" dirty="0"/>
              <a:t>	</a:t>
            </a:r>
            <a:r>
              <a:rPr lang="en-US" sz="4400" dirty="0" smtClean="0"/>
              <a:t>- Compassion</a:t>
            </a:r>
            <a:endParaRPr lang="en-US" sz="4400" dirty="0"/>
          </a:p>
          <a:p>
            <a:pPr marL="0" indent="0">
              <a:buNone/>
            </a:pPr>
            <a:endParaRPr lang="en-US" dirty="0"/>
          </a:p>
        </p:txBody>
      </p:sp>
    </p:spTree>
    <p:extLst>
      <p:ext uri="{BB962C8B-B14F-4D97-AF65-F5344CB8AC3E}">
        <p14:creationId xmlns:p14="http://schemas.microsoft.com/office/powerpoint/2010/main" val="210874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Concentration Forms</a:t>
            </a:r>
            <a:endParaRPr lang="en-US" dirty="0"/>
          </a:p>
        </p:txBody>
      </p:sp>
      <p:sp>
        <p:nvSpPr>
          <p:cNvPr id="6" name="Content Placeholder 5"/>
          <p:cNvSpPr>
            <a:spLocks noGrp="1"/>
          </p:cNvSpPr>
          <p:nvPr>
            <p:ph idx="1"/>
          </p:nvPr>
        </p:nvSpPr>
        <p:spPr/>
        <p:txBody>
          <a:bodyPr/>
          <a:lstStyle/>
          <a:p>
            <a:r>
              <a:rPr lang="en-US" sz="4000" dirty="0" smtClean="0"/>
              <a:t>Focused Attention</a:t>
            </a:r>
          </a:p>
          <a:p>
            <a:r>
              <a:rPr lang="en-US" sz="4000" dirty="0" smtClean="0"/>
              <a:t>Calm Abiding</a:t>
            </a:r>
          </a:p>
          <a:p>
            <a:r>
              <a:rPr lang="en-US" sz="4000" dirty="0" err="1" smtClean="0"/>
              <a:t>Shamatha</a:t>
            </a:r>
            <a:r>
              <a:rPr lang="en-US" sz="4000" dirty="0" smtClean="0"/>
              <a:t> </a:t>
            </a:r>
          </a:p>
          <a:p>
            <a:r>
              <a:rPr lang="en-US" sz="4000" dirty="0" smtClean="0"/>
              <a:t>Samadhi</a:t>
            </a:r>
          </a:p>
          <a:p>
            <a:endParaRPr lang="en-US" dirty="0"/>
          </a:p>
        </p:txBody>
      </p:sp>
    </p:spTree>
    <p:extLst>
      <p:ext uri="{BB962C8B-B14F-4D97-AF65-F5344CB8AC3E}">
        <p14:creationId xmlns:p14="http://schemas.microsoft.com/office/powerpoint/2010/main" val="471061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Opening-Up Forms</a:t>
            </a:r>
            <a:endParaRPr lang="en-US" dirty="0"/>
          </a:p>
        </p:txBody>
      </p:sp>
      <p:sp>
        <p:nvSpPr>
          <p:cNvPr id="3" name="Content Placeholder 2"/>
          <p:cNvSpPr>
            <a:spLocks noGrp="1"/>
          </p:cNvSpPr>
          <p:nvPr>
            <p:ph idx="1"/>
          </p:nvPr>
        </p:nvSpPr>
        <p:spPr/>
        <p:txBody>
          <a:bodyPr>
            <a:normAutofit/>
          </a:bodyPr>
          <a:lstStyle/>
          <a:p>
            <a:r>
              <a:rPr lang="en-US" sz="4000" dirty="0" smtClean="0"/>
              <a:t>Open-Monitoring</a:t>
            </a:r>
          </a:p>
          <a:p>
            <a:r>
              <a:rPr lang="en-US" sz="4000" dirty="0" smtClean="0"/>
              <a:t>Insight</a:t>
            </a:r>
          </a:p>
          <a:p>
            <a:r>
              <a:rPr lang="en-US" sz="4000" dirty="0" smtClean="0"/>
              <a:t>Special Insight</a:t>
            </a:r>
          </a:p>
          <a:p>
            <a:r>
              <a:rPr lang="en-US" sz="4000" dirty="0" err="1" smtClean="0"/>
              <a:t>Vipasyana</a:t>
            </a:r>
            <a:r>
              <a:rPr lang="en-US" sz="4000" dirty="0" smtClean="0"/>
              <a:t> (</a:t>
            </a:r>
            <a:r>
              <a:rPr lang="en-US" sz="4000" dirty="0" err="1" smtClean="0"/>
              <a:t>Vipassana</a:t>
            </a:r>
            <a:r>
              <a:rPr lang="en-US" sz="4000" dirty="0" smtClean="0"/>
              <a:t>)</a:t>
            </a:r>
          </a:p>
          <a:p>
            <a:r>
              <a:rPr lang="en-US" sz="4000" dirty="0" smtClean="0"/>
              <a:t>Mindfulness</a:t>
            </a:r>
            <a:endParaRPr lang="en-US" sz="4000" dirty="0"/>
          </a:p>
        </p:txBody>
      </p:sp>
    </p:spTree>
    <p:extLst>
      <p:ext uri="{BB962C8B-B14F-4D97-AF65-F5344CB8AC3E}">
        <p14:creationId xmlns:p14="http://schemas.microsoft.com/office/powerpoint/2010/main" val="102730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Compassion Meditation</a:t>
            </a:r>
            <a:endParaRPr lang="en-US" dirty="0"/>
          </a:p>
        </p:txBody>
      </p:sp>
      <p:sp>
        <p:nvSpPr>
          <p:cNvPr id="3" name="Content Placeholder 2"/>
          <p:cNvSpPr>
            <a:spLocks noGrp="1"/>
          </p:cNvSpPr>
          <p:nvPr>
            <p:ph idx="1"/>
          </p:nvPr>
        </p:nvSpPr>
        <p:spPr/>
        <p:txBody>
          <a:bodyPr>
            <a:normAutofit/>
          </a:bodyPr>
          <a:lstStyle/>
          <a:p>
            <a:r>
              <a:rPr lang="en-US" sz="4000" dirty="0" smtClean="0"/>
              <a:t>Meta Practice</a:t>
            </a:r>
          </a:p>
          <a:p>
            <a:r>
              <a:rPr lang="en-US" sz="4000" dirty="0" smtClean="0"/>
              <a:t>Loving-Kindness</a:t>
            </a:r>
          </a:p>
          <a:p>
            <a:r>
              <a:rPr lang="en-US" sz="4000" dirty="0" err="1" smtClean="0"/>
              <a:t>Tonglen</a:t>
            </a:r>
            <a:r>
              <a:rPr lang="en-US" sz="4000" dirty="0" smtClean="0"/>
              <a:t> </a:t>
            </a:r>
            <a:endParaRPr lang="en-US" sz="4000" dirty="0"/>
          </a:p>
        </p:txBody>
      </p:sp>
    </p:spTree>
    <p:extLst>
      <p:ext uri="{BB962C8B-B14F-4D97-AF65-F5344CB8AC3E}">
        <p14:creationId xmlns:p14="http://schemas.microsoft.com/office/powerpoint/2010/main" val="395824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7"/>
            <a:ext cx="9052560" cy="725064"/>
          </a:xfrm>
        </p:spPr>
        <p:txBody>
          <a:bodyPr>
            <a:normAutofit fontScale="90000"/>
          </a:bodyPr>
          <a:lstStyle/>
          <a:p>
            <a:r>
              <a:rPr lang="en-US" b="1" dirty="0" smtClean="0"/>
              <a:t>Mindfulness – A Definition</a:t>
            </a:r>
            <a:endParaRPr lang="en-US" b="1" dirty="0"/>
          </a:p>
        </p:txBody>
      </p:sp>
      <p:sp>
        <p:nvSpPr>
          <p:cNvPr id="3" name="Content Placeholder 2"/>
          <p:cNvSpPr>
            <a:spLocks noGrp="1"/>
          </p:cNvSpPr>
          <p:nvPr>
            <p:ph idx="1"/>
          </p:nvPr>
        </p:nvSpPr>
        <p:spPr>
          <a:xfrm>
            <a:off x="533400" y="1371600"/>
            <a:ext cx="9052560" cy="5561225"/>
          </a:xfrm>
        </p:spPr>
        <p:txBody>
          <a:bodyPr>
            <a:normAutofit fontScale="77500" lnSpcReduction="20000"/>
          </a:bodyPr>
          <a:lstStyle/>
          <a:p>
            <a:pPr marL="0" indent="0">
              <a:lnSpc>
                <a:spcPct val="150000"/>
              </a:lnSpc>
              <a:buNone/>
            </a:pPr>
            <a:r>
              <a:rPr lang="en-US" sz="5200" dirty="0" smtClean="0">
                <a:latin typeface="Arial"/>
                <a:cs typeface="Arial"/>
              </a:rPr>
              <a:t>The awareness that emerges through paying attention on purpose, in the present moment, and nonjudgmentally to the unfolding of experience moment by moment. (Jon </a:t>
            </a:r>
            <a:r>
              <a:rPr lang="en-US" sz="5200" dirty="0" err="1" smtClean="0">
                <a:latin typeface="Arial"/>
                <a:cs typeface="Arial"/>
              </a:rPr>
              <a:t>Kabat-Zinn</a:t>
            </a:r>
            <a:r>
              <a:rPr lang="en-US" sz="5200" dirty="0" smtClean="0">
                <a:latin typeface="Arial"/>
                <a:cs typeface="Arial"/>
              </a:rPr>
              <a:t>)</a:t>
            </a:r>
            <a:endParaRPr lang="en-US" sz="5200" dirty="0">
              <a:latin typeface="Arial"/>
              <a:cs typeface="Arial"/>
            </a:endParaRPr>
          </a:p>
          <a:p>
            <a:pPr marL="0" indent="0">
              <a:lnSpc>
                <a:spcPct val="150000"/>
              </a:lnSpc>
              <a:buNone/>
            </a:pPr>
            <a:r>
              <a:rPr lang="en-US" sz="2600" dirty="0"/>
              <a:t>  </a:t>
            </a:r>
          </a:p>
        </p:txBody>
      </p:sp>
    </p:spTree>
    <p:extLst>
      <p:ext uri="{BB962C8B-B14F-4D97-AF65-F5344CB8AC3E}">
        <p14:creationId xmlns:p14="http://schemas.microsoft.com/office/powerpoint/2010/main" val="2920833286"/>
      </p:ext>
    </p:extLst>
  </p:cSld>
  <p:clrMapOvr>
    <a:masterClrMapping/>
  </p:clrMapOvr>
  <mc:AlternateContent xmlns:mc="http://schemas.openxmlformats.org/markup-compatibility/2006" xmlns:p14="http://schemas.microsoft.com/office/powerpoint/2010/main">
    <mc:Choice Requires="p14">
      <p:transition spd="slow" p14:dur="2000" advTm="20235"/>
    </mc:Choice>
    <mc:Fallback xmlns="">
      <p:transition spd="slow" advTm="2023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12925"/>
            <a:ext cx="8845550" cy="4922838"/>
          </a:xfrm>
        </p:spPr>
        <p:txBody>
          <a:bodyPr/>
          <a:lstStyle/>
          <a:p>
            <a:pPr marL="0" indent="0">
              <a:buNone/>
            </a:pPr>
            <a:endParaRPr lang="en-US" dirty="0" smtClean="0"/>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9328752" cy="721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087001"/>
      </p:ext>
    </p:extLst>
  </p:cSld>
  <p:clrMapOvr>
    <a:masterClrMapping/>
  </p:clrMapOvr>
  <mc:AlternateContent xmlns:mc="http://schemas.openxmlformats.org/markup-compatibility/2006" xmlns:p14="http://schemas.microsoft.com/office/powerpoint/2010/main">
    <mc:Choice Requires="p14">
      <p:transition spd="slow" p14:dur="2000" advTm="16036"/>
    </mc:Choice>
    <mc:Fallback xmlns="">
      <p:transition spd="slow" advTm="160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 2.jpeg"/>
          <p:cNvPicPr>
            <a:picLocks noGrp="1" noChangeAspect="1"/>
          </p:cNvPicPr>
          <p:nvPr>
            <p:ph idx="4294967295"/>
          </p:nvPr>
        </p:nvPicPr>
        <p:blipFill>
          <a:blip r:embed="rId3">
            <a:extLst>
              <a:ext uri="{28A0092B-C50C-407E-A947-70E740481C1C}">
                <a14:useLocalDpi xmlns:a14="http://schemas.microsoft.com/office/drawing/2010/main" val="0"/>
              </a:ext>
            </a:extLst>
          </a:blip>
          <a:srcRect l="-66137" r="-66137"/>
          <a:stretch>
            <a:fillRect/>
          </a:stretch>
        </p:blipFill>
        <p:spPr>
          <a:xfrm>
            <a:off x="-2667000" y="304800"/>
            <a:ext cx="15468600" cy="7315200"/>
          </a:xfrm>
        </p:spPr>
      </p:pic>
    </p:spTree>
    <p:extLst>
      <p:ext uri="{BB962C8B-B14F-4D97-AF65-F5344CB8AC3E}">
        <p14:creationId xmlns:p14="http://schemas.microsoft.com/office/powerpoint/2010/main" val="2967590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202" y="121919"/>
            <a:ext cx="8846504" cy="1402081"/>
          </a:xfrm>
        </p:spPr>
        <p:txBody>
          <a:bodyPr>
            <a:normAutofit/>
          </a:bodyPr>
          <a:lstStyle/>
          <a:p>
            <a:r>
              <a:rPr lang="en-US" sz="3200" b="1" dirty="0"/>
              <a:t>Mindfulness Is Far More Than Tidying Up Your Mind</a:t>
            </a:r>
          </a:p>
        </p:txBody>
      </p:sp>
      <p:pic>
        <p:nvPicPr>
          <p:cNvPr id="5122" name="Picture 2" descr="2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6705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1108"/>
      </p:ext>
    </p:extLst>
  </p:cSld>
  <p:clrMapOvr>
    <a:masterClrMapping/>
  </p:clrMapOvr>
  <mc:AlternateContent xmlns:mc="http://schemas.openxmlformats.org/markup-compatibility/2006" xmlns:p14="http://schemas.microsoft.com/office/powerpoint/2010/main">
    <mc:Choice Requires="p14">
      <p:transition spd="slow" p14:dur="2000" advTm="21906"/>
    </mc:Choice>
    <mc:Fallback xmlns="">
      <p:transition spd="slow" advTm="2190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18160"/>
            <a:ext cx="9052560" cy="690880"/>
          </a:xfrm>
        </p:spPr>
        <p:txBody>
          <a:bodyPr>
            <a:noAutofit/>
          </a:bodyPr>
          <a:lstStyle/>
          <a:p>
            <a:r>
              <a:rPr lang="en-US" sz="2600" b="1" dirty="0" smtClean="0"/>
              <a:t> </a:t>
            </a:r>
            <a:r>
              <a:rPr lang="en-US" sz="4000" b="1" dirty="0" smtClean="0"/>
              <a:t>Mindfulness</a:t>
            </a:r>
            <a:br>
              <a:rPr lang="en-US" sz="4000" b="1" dirty="0" smtClean="0"/>
            </a:br>
            <a:endParaRPr lang="en-US" sz="4000" b="1" dirty="0"/>
          </a:p>
        </p:txBody>
      </p:sp>
      <p:sp>
        <p:nvSpPr>
          <p:cNvPr id="3" name="Content Placeholder 2"/>
          <p:cNvSpPr>
            <a:spLocks noGrp="1"/>
          </p:cNvSpPr>
          <p:nvPr>
            <p:ph idx="1"/>
          </p:nvPr>
        </p:nvSpPr>
        <p:spPr>
          <a:xfrm>
            <a:off x="457200" y="838200"/>
            <a:ext cx="9052560" cy="6426200"/>
          </a:xfrm>
        </p:spPr>
        <p:txBody>
          <a:bodyPr>
            <a:noAutofit/>
          </a:bodyPr>
          <a:lstStyle/>
          <a:p>
            <a:pPr marL="0" indent="0">
              <a:buNone/>
            </a:pPr>
            <a:r>
              <a:rPr lang="en-US" sz="2800" dirty="0" smtClean="0"/>
              <a:t>Mindfulness in its most general sense is about waking up from a life on automatic, and being sensitive to novelty in our everyday experiences. With mindful awareness the flow of energy and information that is our mind enters our conscious attention and we can both appreciate its contents and also come to regulate its flow in a new way. Mindful awareness…actually involves more than just simply being aware: It involves being aware of aspects of the mind itself. Instead of being on automatic and mindless, mindfulness helps us awaken, and by reflecting on the mind we are enabled to make choices and thus change becomes possible. (Daniel Siegel)</a:t>
            </a:r>
          </a:p>
        </p:txBody>
      </p:sp>
      <p:sp>
        <p:nvSpPr>
          <p:cNvPr id="4" name="Rectangle 3"/>
          <p:cNvSpPr/>
          <p:nvPr/>
        </p:nvSpPr>
        <p:spPr>
          <a:xfrm>
            <a:off x="2514600" y="3519948"/>
            <a:ext cx="5029200" cy="732509"/>
          </a:xfrm>
          <a:prstGeom prst="rect">
            <a:avLst/>
          </a:prstGeom>
        </p:spPr>
        <p:txBody>
          <a:bodyPr lIns="101881" tIns="50941" rIns="101881" bIns="50941">
            <a:spAutoFit/>
          </a:bodyPr>
          <a:lstStyle/>
          <a:p>
            <a:r>
              <a:rPr lang="en-US" dirty="0"/>
              <a:t/>
            </a:r>
            <a:br>
              <a:rPr lang="en-US" dirty="0"/>
            </a:br>
            <a:endParaRPr lang="en-US" dirty="0"/>
          </a:p>
        </p:txBody>
      </p:sp>
    </p:spTree>
    <p:extLst>
      <p:ext uri="{BB962C8B-B14F-4D97-AF65-F5344CB8AC3E}">
        <p14:creationId xmlns:p14="http://schemas.microsoft.com/office/powerpoint/2010/main" val="775792534"/>
      </p:ext>
    </p:extLst>
  </p:cSld>
  <p:clrMapOvr>
    <a:masterClrMapping/>
  </p:clrMapOvr>
  <mc:AlternateContent xmlns:mc="http://schemas.openxmlformats.org/markup-compatibility/2006" xmlns:p14="http://schemas.microsoft.com/office/powerpoint/2010/main">
    <mc:Choice Requires="p14">
      <p:transition spd="slow" p14:dur="2000" advTm="26469"/>
    </mc:Choice>
    <mc:Fallback xmlns="">
      <p:transition spd="slow" advTm="2646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Benefits of Mindfulness Practice</a:t>
            </a:r>
            <a:endParaRPr lang="en-US" dirty="0"/>
          </a:p>
        </p:txBody>
      </p:sp>
      <p:sp>
        <p:nvSpPr>
          <p:cNvPr id="3" name="Content Placeholder 2"/>
          <p:cNvSpPr>
            <a:spLocks noGrp="1"/>
          </p:cNvSpPr>
          <p:nvPr>
            <p:ph idx="1"/>
          </p:nvPr>
        </p:nvSpPr>
        <p:spPr/>
        <p:txBody>
          <a:bodyPr/>
          <a:lstStyle/>
          <a:p>
            <a:r>
              <a:rPr lang="en-US" dirty="0" smtClean="0"/>
              <a:t>Relieving Anxiety</a:t>
            </a:r>
          </a:p>
          <a:p>
            <a:r>
              <a:rPr lang="en-US" dirty="0" smtClean="0"/>
              <a:t>Relieving Depression</a:t>
            </a:r>
          </a:p>
          <a:p>
            <a:r>
              <a:rPr lang="en-US" dirty="0" smtClean="0"/>
              <a:t>Relieving Pain</a:t>
            </a:r>
          </a:p>
          <a:p>
            <a:r>
              <a:rPr lang="en-US" dirty="0" smtClean="0"/>
              <a:t>Increased Awareness</a:t>
            </a:r>
          </a:p>
          <a:p>
            <a:r>
              <a:rPr lang="en-US" dirty="0" smtClean="0"/>
              <a:t>Emotion Regulation</a:t>
            </a:r>
          </a:p>
          <a:p>
            <a:r>
              <a:rPr lang="en-US" dirty="0" smtClean="0"/>
              <a:t>Evokes Relaxation Response</a:t>
            </a:r>
          </a:p>
        </p:txBody>
      </p:sp>
    </p:spTree>
    <p:extLst>
      <p:ext uri="{BB962C8B-B14F-4D97-AF65-F5344CB8AC3E}">
        <p14:creationId xmlns:p14="http://schemas.microsoft.com/office/powerpoint/2010/main" val="4130304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233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8382000" cy="6986527"/>
          </a:xfrm>
          <a:prstGeom prst="rect">
            <a:avLst/>
          </a:prstGeom>
        </p:spPr>
        <p:txBody>
          <a:bodyPr wrap="square">
            <a:spAutoFit/>
          </a:bodyPr>
          <a:lstStyle/>
          <a:p>
            <a:r>
              <a:rPr lang="en-US" sz="3200" b="1" dirty="0" smtClean="0"/>
              <a:t>I should also say one of the roots of the word “meditation” in Sanskrit comes from the word “familiarization.” And according to that definition, meditation is actually familiarizing yourself with your own mind. I would go so far as to say that I believe that for anyone who is a student of the mind, a student of psychology, doing meditation would be very useful, because it is a practice in which they can become more familiar with their own mind, and I think that it can help them become better psychologists. </a:t>
            </a:r>
          </a:p>
          <a:p>
            <a:r>
              <a:rPr lang="en-US" sz="3200" b="1" dirty="0" smtClean="0"/>
              <a:t>(</a:t>
            </a:r>
            <a:r>
              <a:rPr lang="en-US" sz="3200" b="1" dirty="0"/>
              <a:t>Richard J. Davidson)</a:t>
            </a:r>
            <a:endParaRPr lang="en-US" sz="3200" dirty="0"/>
          </a:p>
        </p:txBody>
      </p:sp>
    </p:spTree>
    <p:extLst>
      <p:ext uri="{BB962C8B-B14F-4D97-AF65-F5344CB8AC3E}">
        <p14:creationId xmlns:p14="http://schemas.microsoft.com/office/powerpoint/2010/main" val="311579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l="-24548" r="-24548"/>
          <a:stretch>
            <a:fillRect/>
          </a:stretch>
        </p:blipFill>
        <p:spPr>
          <a:xfrm>
            <a:off x="-152400" y="609600"/>
            <a:ext cx="10693400" cy="6629400"/>
          </a:xfrm>
          <a:prstGeom prst="rect">
            <a:avLst/>
          </a:prstGeom>
        </p:spPr>
      </p:pic>
    </p:spTree>
    <p:extLst>
      <p:ext uri="{BB962C8B-B14F-4D97-AF65-F5344CB8AC3E}">
        <p14:creationId xmlns:p14="http://schemas.microsoft.com/office/powerpoint/2010/main" val="3243089269"/>
      </p:ext>
    </p:extLst>
  </p:cSld>
  <p:clrMapOvr>
    <a:masterClrMapping/>
  </p:clrMapOvr>
  <mc:AlternateContent xmlns:mc="http://schemas.openxmlformats.org/markup-compatibility/2006" xmlns:p14="http://schemas.microsoft.com/office/powerpoint/2010/main">
    <mc:Choice Requires="p14">
      <p:transition spd="slow" p14:dur="2000" advTm="11246"/>
    </mc:Choice>
    <mc:Fallback xmlns="">
      <p:transition spd="slow" advTm="112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 1.jpeg"/>
          <p:cNvPicPr>
            <a:picLocks noGrp="1" noChangeAspect="1"/>
          </p:cNvPicPr>
          <p:nvPr>
            <p:ph idx="4294967295"/>
          </p:nvPr>
        </p:nvPicPr>
        <p:blipFill>
          <a:blip r:embed="rId3">
            <a:extLst>
              <a:ext uri="{28A0092B-C50C-407E-A947-70E740481C1C}">
                <a14:useLocalDpi xmlns:a14="http://schemas.microsoft.com/office/drawing/2010/main" val="0"/>
              </a:ext>
            </a:extLst>
          </a:blip>
          <a:srcRect l="-27918" r="-27918"/>
          <a:stretch>
            <a:fillRect/>
          </a:stretch>
        </p:blipFill>
        <p:spPr>
          <a:xfrm>
            <a:off x="0" y="152400"/>
            <a:ext cx="10668000" cy="7645400"/>
          </a:xfrm>
        </p:spPr>
      </p:pic>
    </p:spTree>
    <p:extLst>
      <p:ext uri="{BB962C8B-B14F-4D97-AF65-F5344CB8AC3E}">
        <p14:creationId xmlns:p14="http://schemas.microsoft.com/office/powerpoint/2010/main" val="3324858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an 3.jpeg"/>
          <p:cNvPicPr>
            <a:picLocks noGrp="1" noChangeAspect="1"/>
          </p:cNvPicPr>
          <p:nvPr>
            <p:ph idx="4294967295"/>
          </p:nvPr>
        </p:nvPicPr>
        <p:blipFill>
          <a:blip r:embed="rId3">
            <a:extLst>
              <a:ext uri="{28A0092B-C50C-407E-A947-70E740481C1C}">
                <a14:useLocalDpi xmlns:a14="http://schemas.microsoft.com/office/drawing/2010/main" val="0"/>
              </a:ext>
            </a:extLst>
          </a:blip>
          <a:srcRect l="-67136" r="-67136"/>
          <a:stretch>
            <a:fillRect/>
          </a:stretch>
        </p:blipFill>
        <p:spPr>
          <a:xfrm>
            <a:off x="-2209800" y="152400"/>
            <a:ext cx="15544800" cy="7620000"/>
          </a:xfrm>
        </p:spPr>
      </p:pic>
    </p:spTree>
    <p:extLst>
      <p:ext uri="{BB962C8B-B14F-4D97-AF65-F5344CB8AC3E}">
        <p14:creationId xmlns:p14="http://schemas.microsoft.com/office/powerpoint/2010/main" val="111369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57400" y="0"/>
            <a:ext cx="6371013" cy="7772400"/>
          </a:xfrm>
          <a:prstGeom prst="rect">
            <a:avLst/>
          </a:prstGeom>
        </p:spPr>
      </p:pic>
    </p:spTree>
    <p:extLst>
      <p:ext uri="{BB962C8B-B14F-4D97-AF65-F5344CB8AC3E}">
        <p14:creationId xmlns:p14="http://schemas.microsoft.com/office/powerpoint/2010/main" val="1193544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 Phot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76200"/>
            <a:ext cx="8186362" cy="7620000"/>
          </a:xfrm>
          <a:prstGeom prst="rect">
            <a:avLst/>
          </a:prstGeom>
        </p:spPr>
      </p:pic>
    </p:spTree>
    <p:extLst>
      <p:ext uri="{BB962C8B-B14F-4D97-AF65-F5344CB8AC3E}">
        <p14:creationId xmlns:p14="http://schemas.microsoft.com/office/powerpoint/2010/main" val="580887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200"/>
            <a:ext cx="7696200" cy="7696200"/>
          </a:xfrm>
          <a:prstGeom prst="rect">
            <a:avLst/>
          </a:prstGeom>
        </p:spPr>
      </p:pic>
    </p:spTree>
    <p:extLst>
      <p:ext uri="{BB962C8B-B14F-4D97-AF65-F5344CB8AC3E}">
        <p14:creationId xmlns:p14="http://schemas.microsoft.com/office/powerpoint/2010/main" val="969217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sition Statement 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8839200" cy="7772400"/>
          </a:xfrm>
          <a:prstGeom prst="rect">
            <a:avLst/>
          </a:prstGeom>
        </p:spPr>
      </p:pic>
    </p:spTree>
    <p:extLst>
      <p:ext uri="{BB962C8B-B14F-4D97-AF65-F5344CB8AC3E}">
        <p14:creationId xmlns:p14="http://schemas.microsoft.com/office/powerpoint/2010/main" val="1554522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ychotherapy and Medtait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0"/>
            <a:ext cx="8077200" cy="7772400"/>
          </a:xfrm>
          <a:prstGeom prst="rect">
            <a:avLst/>
          </a:prstGeom>
        </p:spPr>
      </p:pic>
    </p:spTree>
    <p:extLst>
      <p:ext uri="{BB962C8B-B14F-4D97-AF65-F5344CB8AC3E}">
        <p14:creationId xmlns:p14="http://schemas.microsoft.com/office/powerpoint/2010/main" val="1811791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2563</TotalTime>
  <Words>1538</Words>
  <Application>Microsoft Office PowerPoint</Application>
  <PresentationFormat>Custom</PresentationFormat>
  <Paragraphs>152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Breeze</vt:lpstr>
      <vt:lpstr>Meditation and Mindfulness:  Applications and Benefits in Psychotherapy Treatment   John T. Jones, Ph.D.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Training the Mind </vt:lpstr>
      <vt:lpstr>PowerPoint Presentation</vt:lpstr>
      <vt:lpstr>Brief History of Research &amp; Theoretical Developments</vt:lpstr>
      <vt:lpstr>Brief History of Research &amp; Theoretical Developments</vt:lpstr>
      <vt:lpstr>What Is Meditation?</vt:lpstr>
      <vt:lpstr>Concentration Forms</vt:lpstr>
      <vt:lpstr>Opening-Up Forms</vt:lpstr>
      <vt:lpstr>Compassion Meditation</vt:lpstr>
      <vt:lpstr>Mindfulness – A Definition</vt:lpstr>
      <vt:lpstr>PowerPoint Presentation</vt:lpstr>
      <vt:lpstr>Mindfulness Is Far More Than Tidying Up Your Mind</vt:lpstr>
      <vt:lpstr> Mindfulness </vt:lpstr>
      <vt:lpstr>Selected Benefits of Mindfulness Practice</vt:lpstr>
      <vt:lpstr>Why Now?</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DISCUSSION GROUP</dc:title>
  <dc:creator>Dave and Anne</dc:creator>
  <cp:lastModifiedBy>Mikhail Lyubansky</cp:lastModifiedBy>
  <cp:revision>168</cp:revision>
  <cp:lastPrinted>2015-04-09T13:07:22Z</cp:lastPrinted>
  <dcterms:created xsi:type="dcterms:W3CDTF">2014-10-24T22:10:04Z</dcterms:created>
  <dcterms:modified xsi:type="dcterms:W3CDTF">2015-04-09T14:07:39Z</dcterms:modified>
</cp:coreProperties>
</file>