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5" r:id="rId10"/>
    <p:sldId id="269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>
      <p:cViewPr varScale="1">
        <p:scale>
          <a:sx n="79" d="100"/>
          <a:sy n="79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CCD5-A807-4DAD-BB81-1D6A09A1888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1E96-0F41-40FE-BAEC-021B0929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46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F011-D61C-4FD0-BB1C-770AE643EC2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8659-4F83-41F3-8492-103CB077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1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F11EDB0-8329-4EA5-BEAA-876C421703C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251AD8-1943-4BE9-A96B-DB094ED5E4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610593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oLKQLvGylQ" TargetMode="External"/><Relationship Id="rId2" Type="http://schemas.openxmlformats.org/officeDocument/2006/relationships/hyperlink" Target="http://www.youtube.com/watch?v=Eec_SA6oSE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z2Eo56BLMj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puzAe4G6uD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8600"/>
            <a:ext cx="4114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Mindfulness in Psychology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31242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r="33612" b="-1747"/>
          <a:stretch/>
        </p:blipFill>
        <p:spPr>
          <a:xfrm>
            <a:off x="4712368" y="2362200"/>
            <a:ext cx="3383280" cy="37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4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05" y="2590800"/>
            <a:ext cx="2619374" cy="378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Mindfulness-Based Cognitive Therapy (MBCT)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057400"/>
            <a:ext cx="5638799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by </a:t>
            </a:r>
            <a:r>
              <a:rPr lang="en-US" dirty="0" err="1"/>
              <a:t>Zindel</a:t>
            </a:r>
            <a:r>
              <a:rPr lang="en-US" dirty="0"/>
              <a:t> Segal, Mark Williams and John Teasdale</a:t>
            </a:r>
            <a:endParaRPr lang="en-US" dirty="0" smtClean="0"/>
          </a:p>
          <a:p>
            <a:r>
              <a:rPr lang="en-US" dirty="0" smtClean="0"/>
              <a:t>Adapted from MBSR, this is a structured 8-week group treatment for depression which merges the ideas of MBSR and CBT</a:t>
            </a:r>
          </a:p>
          <a:p>
            <a:r>
              <a:rPr lang="en-US" dirty="0" smtClean="0"/>
              <a:t>Participants are taught </a:t>
            </a:r>
            <a:r>
              <a:rPr lang="en-US" dirty="0" smtClean="0"/>
              <a:t>ways </a:t>
            </a:r>
            <a:r>
              <a:rPr lang="en-US" dirty="0" smtClean="0"/>
              <a:t>to respond to their automatic negative thought patterns</a:t>
            </a:r>
          </a:p>
          <a:p>
            <a:r>
              <a:rPr lang="en-US" dirty="0" err="1" smtClean="0">
                <a:hlinkClick r:id="rId3"/>
              </a:rPr>
              <a:t>Zindel</a:t>
            </a:r>
            <a:r>
              <a:rPr lang="en-US" dirty="0" smtClean="0">
                <a:hlinkClick r:id="rId3"/>
              </a:rPr>
              <a:t> Segal on MBCT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722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Dialectical Behavioral Therapy(DBT)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Created by Marsha </a:t>
            </a:r>
            <a:r>
              <a:rPr lang="en-US" dirty="0" err="1" smtClean="0"/>
              <a:t>Linehan</a:t>
            </a:r>
            <a:r>
              <a:rPr lang="en-US" dirty="0" smtClean="0"/>
              <a:t> originally for suicidal individuals</a:t>
            </a:r>
          </a:p>
          <a:p>
            <a:endParaRPr lang="en-US" sz="1300" dirty="0" smtClean="0"/>
          </a:p>
          <a:p>
            <a:r>
              <a:rPr lang="en-US" dirty="0" smtClean="0"/>
              <a:t>Combines aspects of CBT and mindfulness</a:t>
            </a:r>
          </a:p>
          <a:p>
            <a:pPr lvl="1"/>
            <a:r>
              <a:rPr lang="en-US" dirty="0" smtClean="0"/>
              <a:t>CBT techniques include </a:t>
            </a:r>
            <a:r>
              <a:rPr lang="en-US" dirty="0"/>
              <a:t>skills training, homework assignments, symptom rating scales, and behavioral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Mindfulness skills such as wise mind, and radical acceptance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“</a:t>
            </a:r>
            <a:r>
              <a:rPr lang="en-US" dirty="0" err="1"/>
              <a:t>Dialetics</a:t>
            </a:r>
            <a:r>
              <a:rPr lang="en-US" dirty="0"/>
              <a:t>” is a complex concept that has its roots in philosophy and science….[It] involves several assumptions about the nature of reality: 1) everything is connected to everything else; 2) change is constant and inevitable; and 3) opposites can be integrated to form a closer approximating to the truth (which is always evolving).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Is now used with many different type of clients (including those with Borderline PD, severe depression and </a:t>
            </a:r>
            <a:r>
              <a:rPr lang="en-US" dirty="0" smtClean="0"/>
              <a:t>binge-eating disorder)</a:t>
            </a:r>
            <a:endParaRPr lang="en-US" dirty="0" smtClean="0"/>
          </a:p>
          <a:p>
            <a:endParaRPr lang="en-US" sz="1200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Marsha </a:t>
            </a:r>
            <a:r>
              <a:rPr lang="en-US" dirty="0" err="1" smtClean="0">
                <a:hlinkClick r:id="rId2"/>
              </a:rPr>
              <a:t>Linehan</a:t>
            </a:r>
            <a:r>
              <a:rPr lang="en-US" dirty="0" smtClean="0">
                <a:hlinkClick r:id="rId2"/>
              </a:rPr>
              <a:t> on DBT- Part 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Marsha </a:t>
            </a:r>
            <a:r>
              <a:rPr lang="en-US" dirty="0" err="1" smtClean="0">
                <a:hlinkClick r:id="rId3"/>
              </a:rPr>
              <a:t>Linehan</a:t>
            </a:r>
            <a:r>
              <a:rPr lang="en-US" dirty="0" smtClean="0">
                <a:hlinkClick r:id="rId3"/>
              </a:rPr>
              <a:t> on DBT- Part 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9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680910" cy="875264"/>
          </a:xfrm>
        </p:spPr>
        <p:txBody>
          <a:bodyPr/>
          <a:lstStyle/>
          <a:p>
            <a:r>
              <a:rPr lang="en-US" dirty="0" smtClean="0"/>
              <a:t>Raisin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raisin exercise</a:t>
            </a:r>
            <a:endParaRPr lang="en-US" dirty="0" smtClean="0"/>
          </a:p>
          <a:p>
            <a:r>
              <a:rPr lang="en-US" dirty="0" smtClean="0"/>
              <a:t>Experiences</a:t>
            </a:r>
          </a:p>
          <a:p>
            <a:r>
              <a:rPr lang="en-US" dirty="0" smtClean="0"/>
              <a:t>Why did we spend so much time eating a raisin?</a:t>
            </a:r>
          </a:p>
          <a:p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cultivate awareness</a:t>
            </a:r>
          </a:p>
          <a:p>
            <a:pPr lvl="1"/>
            <a:r>
              <a:rPr lang="en-US" dirty="0" smtClean="0"/>
              <a:t>begin </a:t>
            </a:r>
            <a:r>
              <a:rPr lang="en-US" dirty="0"/>
              <a:t>to learn to focus on the </a:t>
            </a:r>
            <a:r>
              <a:rPr lang="en-US" dirty="0" smtClean="0"/>
              <a:t>here-and-now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in the present moment and not </a:t>
            </a:r>
            <a:r>
              <a:rPr lang="en-US" dirty="0" smtClean="0"/>
              <a:t>miss </a:t>
            </a:r>
            <a:r>
              <a:rPr lang="en-US" dirty="0"/>
              <a:t>out on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Use beginner’s mind (to not take experiences for granted)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88659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744" cy="1143000"/>
          </a:xfrm>
        </p:spPr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96" y="1676400"/>
            <a:ext cx="6237451" cy="4848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42" y="1828800"/>
            <a:ext cx="3376108" cy="1410148"/>
          </a:xfrm>
        </p:spPr>
        <p:txBody>
          <a:bodyPr/>
          <a:lstStyle/>
          <a:p>
            <a:r>
              <a:rPr lang="en-US" dirty="0" smtClean="0"/>
              <a:t>Take-homes</a:t>
            </a:r>
          </a:p>
          <a:p>
            <a:r>
              <a:rPr lang="en-US" dirty="0" smtClean="0"/>
              <a:t>Feedback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676650" cy="272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7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18" y="685800"/>
            <a:ext cx="7024744" cy="875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Mindfulness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7820809" y="5715000"/>
            <a:ext cx="45719" cy="11762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48137"/>
            <a:ext cx="1905000" cy="155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1914525" cy="239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2924175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3733800"/>
            <a:ext cx="23812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23" y="1849103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Mindfulness definition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mindfulness </a:t>
            </a:r>
            <a:r>
              <a:rPr lang="en-US" dirty="0" smtClean="0"/>
              <a:t>exercise </a:t>
            </a:r>
          </a:p>
          <a:p>
            <a:r>
              <a:rPr lang="en-US" dirty="0" smtClean="0"/>
              <a:t>Origins </a:t>
            </a:r>
            <a:r>
              <a:rPr lang="en-US" dirty="0"/>
              <a:t>of mindfulness in </a:t>
            </a:r>
            <a:r>
              <a:rPr lang="en-US" dirty="0" smtClean="0"/>
              <a:t>psychology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brief overview of </a:t>
            </a:r>
            <a:r>
              <a:rPr lang="en-US" dirty="0"/>
              <a:t>mindfulness </a:t>
            </a:r>
            <a:r>
              <a:rPr lang="en-US" dirty="0" smtClean="0"/>
              <a:t>practices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raisin </a:t>
            </a:r>
            <a:r>
              <a:rPr lang="en-US" dirty="0" smtClean="0"/>
              <a:t>exercise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847975" cy="213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838200"/>
          </a:xfrm>
        </p:spPr>
        <p:txBody>
          <a:bodyPr/>
          <a:lstStyle/>
          <a:p>
            <a:r>
              <a:rPr lang="en-US" dirty="0" smtClean="0"/>
              <a:t>What is mindfulness?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2491"/>
            <a:ext cx="6777037" cy="26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4267200"/>
            <a:ext cx="73914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0F6FC6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4617B"/>
                </a:solidFill>
              </a:rPr>
              <a:t>Mindfulness </a:t>
            </a:r>
            <a:r>
              <a:rPr lang="en-US" sz="2400" dirty="0" smtClean="0">
                <a:solidFill>
                  <a:srgbClr val="04617B"/>
                </a:solidFill>
              </a:rPr>
              <a:t>is a non-judgmental awareness of the present moment</a:t>
            </a:r>
            <a:endParaRPr lang="en-US" sz="2400" dirty="0">
              <a:solidFill>
                <a:srgbClr val="04617B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0F6FC6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rgbClr val="04617B"/>
                </a:solidFill>
              </a:rPr>
              <a:t>Mindfulness is not just meditation, but can be a way of experiencing emotions, experiences, eating, and all of life.</a:t>
            </a:r>
          </a:p>
        </p:txBody>
      </p:sp>
    </p:spTree>
    <p:extLst>
      <p:ext uri="{BB962C8B-B14F-4D97-AF65-F5344CB8AC3E}">
        <p14:creationId xmlns:p14="http://schemas.microsoft.com/office/powerpoint/2010/main" val="26580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1048"/>
            <a:ext cx="533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2096"/>
            <a:ext cx="6982609" cy="31305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Mindfulness has beneficial </a:t>
            </a:r>
            <a:r>
              <a:rPr lang="en-US" dirty="0"/>
              <a:t>effects on both psychological and psychosomatic problems such as anxiety, addiction, aggression, </a:t>
            </a:r>
            <a:r>
              <a:rPr lang="en-US" dirty="0" err="1"/>
              <a:t>suicidality</a:t>
            </a:r>
            <a:r>
              <a:rPr lang="en-US" dirty="0"/>
              <a:t>, depression, chronic pain, insomnia, and </a:t>
            </a:r>
            <a:r>
              <a:rPr lang="en-US" dirty="0" smtClean="0"/>
              <a:t>hypertension</a:t>
            </a:r>
          </a:p>
          <a:p>
            <a:r>
              <a:rPr lang="en-US" dirty="0"/>
              <a:t>F</a:t>
            </a:r>
            <a:r>
              <a:rPr lang="en-US" dirty="0" smtClean="0"/>
              <a:t>ound </a:t>
            </a:r>
            <a:r>
              <a:rPr lang="en-US" dirty="0"/>
              <a:t>to reduce, </a:t>
            </a:r>
            <a:r>
              <a:rPr lang="en-US" dirty="0" smtClean="0"/>
              <a:t>negative </a:t>
            </a:r>
            <a:r>
              <a:rPr lang="en-US" dirty="0"/>
              <a:t>personality traits, reducing stress, and improve </a:t>
            </a:r>
            <a:r>
              <a:rPr lang="en-US" dirty="0" smtClean="0"/>
              <a:t>attention</a:t>
            </a:r>
          </a:p>
          <a:p>
            <a:r>
              <a:rPr lang="en-US" dirty="0" smtClean="0"/>
              <a:t>Mindfulness has even been shown to decrease treatment time </a:t>
            </a:r>
            <a:r>
              <a:rPr lang="en-US" dirty="0" smtClean="0"/>
              <a:t>for psoriasis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760952" cy="2016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096000"/>
            <a:ext cx="8077200" cy="365125"/>
          </a:xfrm>
        </p:spPr>
        <p:txBody>
          <a:bodyPr/>
          <a:lstStyle/>
          <a:p>
            <a:pPr algn="l"/>
            <a:r>
              <a:rPr lang="en-US" dirty="0" err="1" smtClean="0"/>
              <a:t>Sedlmeier</a:t>
            </a:r>
            <a:r>
              <a:rPr lang="en-US" dirty="0" smtClean="0"/>
              <a:t>, P., Eberth, J., Schwarz, M., Zimmermann, D., </a:t>
            </a:r>
            <a:r>
              <a:rPr lang="en-US" dirty="0" err="1" smtClean="0"/>
              <a:t>Haarig</a:t>
            </a:r>
            <a:r>
              <a:rPr lang="en-US" dirty="0" smtClean="0"/>
              <a:t>, F., Jaeger, S., &amp; </a:t>
            </a:r>
            <a:r>
              <a:rPr lang="en-US" dirty="0" err="1" smtClean="0"/>
              <a:t>Kunze</a:t>
            </a:r>
            <a:r>
              <a:rPr lang="en-US" dirty="0" smtClean="0"/>
              <a:t>, S. (2012). The Psychological Effects of Meditation: A Meta-Analysis.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043110" cy="838200"/>
          </a:xfrm>
        </p:spPr>
        <p:txBody>
          <a:bodyPr/>
          <a:lstStyle/>
          <a:p>
            <a:r>
              <a:rPr lang="en-US" dirty="0" smtClean="0"/>
              <a:t>Mindfulness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2722"/>
            <a:ext cx="5245020" cy="397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" y="990600"/>
            <a:ext cx="3810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728787"/>
            <a:ext cx="3095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0.gstatic.com/images?q=tbn:ANd9GcSUg3cynummRj_IxxqBRMEyH2-Ijz_2AUnwEiWoEfYjUskB3TK-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414656" cy="73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24744" cy="87526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History Of Mindfulness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Mindfulness (sati) was originally taken from Buddhism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of the famous mindfulness psychologists studied Buddhism and brought components of Buddhist practice into psychology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While Eastern meditative practices have been integrated into psychology before (in various ways ex/ transcendental meditation in the 1950s), mindfulness is now predominately considered under the umbrella of Cognitive-Behavioral therapies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Now there are many different types of mindfulness therapies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including MBSR, MBCT, and DBT</a:t>
            </a:r>
          </a:p>
          <a:p>
            <a:pPr marL="6858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4603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Mindfulness-Based Stress Reduction (MBSR)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4800599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Created by Jon Kabat-Zinn (who studied Zen Buddhism)</a:t>
            </a:r>
          </a:p>
          <a:p>
            <a:r>
              <a:rPr lang="en-US" dirty="0" smtClean="0"/>
              <a:t>Closely resembles Buddhist mindfulness practice</a:t>
            </a:r>
          </a:p>
          <a:p>
            <a:r>
              <a:rPr lang="en-US" dirty="0" smtClean="0"/>
              <a:t>A manualized 8 week program with one full-day practice and daily guided meditation</a:t>
            </a:r>
          </a:p>
          <a:p>
            <a:r>
              <a:rPr lang="en-US" dirty="0" smtClean="0"/>
              <a:t>Stems from the idea that our distress/suffering comes from continually wanting things to be different than they are</a:t>
            </a:r>
          </a:p>
          <a:p>
            <a:r>
              <a:rPr lang="en-US" dirty="0" smtClean="0">
                <a:hlinkClick r:id="rId2"/>
              </a:rPr>
              <a:t>Jon Kabat-Zinn on MBSR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167062" cy="33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600</TotalTime>
  <Words>549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Mindfulness in Psychology</vt:lpstr>
      <vt:lpstr>Why is Mindfulness important?</vt:lpstr>
      <vt:lpstr>Outline</vt:lpstr>
      <vt:lpstr>What is mindfulness?</vt:lpstr>
      <vt:lpstr>Effects of Mindfulness</vt:lpstr>
      <vt:lpstr>Mindfulness practice</vt:lpstr>
      <vt:lpstr>PowerPoint Presentation</vt:lpstr>
      <vt:lpstr>History Of Mindfulness</vt:lpstr>
      <vt:lpstr>Mindfulness-Based Stress Reduction (MBSR)</vt:lpstr>
      <vt:lpstr>Mindfulness-Based Cognitive Therapy (MBCT)</vt:lpstr>
      <vt:lpstr>Dialectical Behavioral Therapy(DBT)</vt:lpstr>
      <vt:lpstr>Raisin Exercise</vt:lpstr>
      <vt:lpstr>Concluding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in Psychology</dc:title>
  <dc:creator>Rachel</dc:creator>
  <cp:lastModifiedBy>Rachel</cp:lastModifiedBy>
  <cp:revision>38</cp:revision>
  <dcterms:created xsi:type="dcterms:W3CDTF">2013-04-08T21:30:32Z</dcterms:created>
  <dcterms:modified xsi:type="dcterms:W3CDTF">2013-04-09T16:09:48Z</dcterms:modified>
</cp:coreProperties>
</file>